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7" r:id="rId4"/>
  </p:sldMasterIdLst>
  <p:notesMasterIdLst>
    <p:notesMasterId r:id="rId32"/>
  </p:notesMasterIdLst>
  <p:handoutMasterIdLst>
    <p:handoutMasterId r:id="rId33"/>
  </p:handoutMasterIdLst>
  <p:sldIdLst>
    <p:sldId id="258" r:id="rId5"/>
    <p:sldId id="304" r:id="rId6"/>
    <p:sldId id="418" r:id="rId7"/>
    <p:sldId id="737" r:id="rId8"/>
    <p:sldId id="769" r:id="rId9"/>
    <p:sldId id="421" r:id="rId10"/>
    <p:sldId id="728" r:id="rId11"/>
    <p:sldId id="767" r:id="rId12"/>
    <p:sldId id="768" r:id="rId13"/>
    <p:sldId id="754" r:id="rId14"/>
    <p:sldId id="423" r:id="rId15"/>
    <p:sldId id="340" r:id="rId16"/>
    <p:sldId id="344" r:id="rId17"/>
    <p:sldId id="755" r:id="rId18"/>
    <p:sldId id="343" r:id="rId19"/>
    <p:sldId id="756" r:id="rId20"/>
    <p:sldId id="757" r:id="rId21"/>
    <p:sldId id="758" r:id="rId22"/>
    <p:sldId id="759" r:id="rId23"/>
    <p:sldId id="760" r:id="rId24"/>
    <p:sldId id="761" r:id="rId25"/>
    <p:sldId id="762" r:id="rId26"/>
    <p:sldId id="763" r:id="rId27"/>
    <p:sldId id="764" r:id="rId28"/>
    <p:sldId id="765" r:id="rId29"/>
    <p:sldId id="766" r:id="rId30"/>
    <p:sldId id="29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8667"/>
    <a:srgbClr val="A4B8A2"/>
    <a:srgbClr val="50664E"/>
    <a:srgbClr val="D34C4C"/>
    <a:srgbClr val="C3C3C3"/>
    <a:srgbClr val="F2F2F2"/>
    <a:srgbClr val="495D47"/>
    <a:srgbClr val="849E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134" autoAdjust="0"/>
  </p:normalViewPr>
  <p:slideViewPr>
    <p:cSldViewPr snapToGrid="0">
      <p:cViewPr varScale="1">
        <p:scale>
          <a:sx n="52" d="100"/>
          <a:sy n="52" d="100"/>
        </p:scale>
        <p:origin x="1160" y="52"/>
      </p:cViewPr>
      <p:guideLst>
        <p:guide orient="horz" pos="4176"/>
        <p:guide pos="3840"/>
      </p:guideLst>
    </p:cSldViewPr>
  </p:slideViewPr>
  <p:notesTextViewPr>
    <p:cViewPr>
      <p:scale>
        <a:sx n="1" d="1"/>
        <a:sy n="1" d="1"/>
      </p:scale>
      <p:origin x="0" y="0"/>
    </p:cViewPr>
  </p:notesTextViewPr>
  <p:notesViewPr>
    <p:cSldViewPr snapToGrid="0">
      <p:cViewPr>
        <p:scale>
          <a:sx n="50" d="100"/>
          <a:sy n="50" d="100"/>
        </p:scale>
        <p:origin x="2886" y="1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5650AC-4162-4EF0-B682-5B8DB3D17677}" type="doc">
      <dgm:prSet loTypeId="urn:microsoft.com/office/officeart/2005/8/layout/radial6" loCatId="cycle" qsTypeId="urn:microsoft.com/office/officeart/2005/8/quickstyle/simple2" qsCatId="simple" csTypeId="urn:microsoft.com/office/officeart/2005/8/colors/accent1_2" csCatId="accent1" phldr="1"/>
      <dgm:spPr/>
      <dgm:t>
        <a:bodyPr/>
        <a:lstStyle/>
        <a:p>
          <a:endParaRPr lang="en-US"/>
        </a:p>
      </dgm:t>
    </dgm:pt>
    <dgm:pt modelId="{9C631817-51EA-4766-8C3E-E817BD3C15F6}">
      <dgm:prSet phldrT="[Text]" custT="1"/>
      <dgm:spPr>
        <a:solidFill>
          <a:schemeClr val="accent2">
            <a:lumMod val="75000"/>
          </a:schemeClr>
        </a:solidFill>
      </dgm:spPr>
      <dgm:t>
        <a:bodyPr/>
        <a:lstStyle/>
        <a:p>
          <a:r>
            <a:rPr lang="en-US" sz="1600" b="1" dirty="0"/>
            <a:t>Strategic Public Procurement</a:t>
          </a:r>
        </a:p>
      </dgm:t>
    </dgm:pt>
    <dgm:pt modelId="{644A7A50-50AE-43EE-B986-A316D1FB6470}" type="parTrans" cxnId="{B6F603A1-D6ED-4CF6-B1DB-08585B0D57C9}">
      <dgm:prSet/>
      <dgm:spPr/>
      <dgm:t>
        <a:bodyPr/>
        <a:lstStyle/>
        <a:p>
          <a:endParaRPr lang="en-US"/>
        </a:p>
      </dgm:t>
    </dgm:pt>
    <dgm:pt modelId="{24CD993E-D67C-4065-959E-67835ABBB651}" type="sibTrans" cxnId="{B6F603A1-D6ED-4CF6-B1DB-08585B0D57C9}">
      <dgm:prSet/>
      <dgm:spPr/>
      <dgm:t>
        <a:bodyPr/>
        <a:lstStyle/>
        <a:p>
          <a:endParaRPr lang="en-US"/>
        </a:p>
      </dgm:t>
    </dgm:pt>
    <dgm:pt modelId="{02A15EBA-F852-4C7E-9D3B-8E49505C4DB3}">
      <dgm:prSet phldrT="[Text]" custT="1"/>
      <dgm:spPr/>
      <dgm:t>
        <a:bodyPr/>
        <a:lstStyle/>
        <a:p>
          <a:r>
            <a:rPr lang="en-US" sz="1800" b="1" dirty="0" err="1"/>
            <a:t>Sustaina-bility</a:t>
          </a:r>
          <a:endParaRPr lang="en-US" sz="1800" b="1" dirty="0"/>
        </a:p>
      </dgm:t>
    </dgm:pt>
    <dgm:pt modelId="{874E4C83-C055-436A-9858-96013FBB4618}" type="parTrans" cxnId="{32E96AA4-1B5A-4F9C-93D6-9D89049E014E}">
      <dgm:prSet/>
      <dgm:spPr/>
      <dgm:t>
        <a:bodyPr/>
        <a:lstStyle/>
        <a:p>
          <a:endParaRPr lang="en-US"/>
        </a:p>
      </dgm:t>
    </dgm:pt>
    <dgm:pt modelId="{B8E38F6C-36D2-413D-81B7-4BE38B92F9B1}" type="sibTrans" cxnId="{32E96AA4-1B5A-4F9C-93D6-9D89049E014E}">
      <dgm:prSet/>
      <dgm:spPr/>
      <dgm:t>
        <a:bodyPr/>
        <a:lstStyle/>
        <a:p>
          <a:endParaRPr lang="en-US"/>
        </a:p>
      </dgm:t>
    </dgm:pt>
    <dgm:pt modelId="{4C8D8080-55D4-489C-9009-BF922AB518D4}">
      <dgm:prSet phldrT="[Text]" custT="1"/>
      <dgm:spPr>
        <a:solidFill>
          <a:srgbClr val="C00000"/>
        </a:solidFill>
      </dgm:spPr>
      <dgm:t>
        <a:bodyPr/>
        <a:lstStyle/>
        <a:p>
          <a:r>
            <a:rPr lang="en-US" sz="2400" b="1" dirty="0"/>
            <a:t>Gender</a:t>
          </a:r>
        </a:p>
      </dgm:t>
    </dgm:pt>
    <dgm:pt modelId="{F85F8AB3-91FC-418C-927A-84E764B12489}" type="parTrans" cxnId="{E6CE4EF2-D0A3-4526-88A2-6365F4FDF02D}">
      <dgm:prSet/>
      <dgm:spPr/>
      <dgm:t>
        <a:bodyPr/>
        <a:lstStyle/>
        <a:p>
          <a:endParaRPr lang="en-US"/>
        </a:p>
      </dgm:t>
    </dgm:pt>
    <dgm:pt modelId="{FEE82EC8-FEBE-405E-9FE9-5A49C4D3B82A}" type="sibTrans" cxnId="{E6CE4EF2-D0A3-4526-88A2-6365F4FDF02D}">
      <dgm:prSet/>
      <dgm:spPr/>
      <dgm:t>
        <a:bodyPr/>
        <a:lstStyle/>
        <a:p>
          <a:endParaRPr lang="en-US"/>
        </a:p>
      </dgm:t>
    </dgm:pt>
    <dgm:pt modelId="{3F2130BA-65E6-4D39-B27F-81B1C1A2E2B7}">
      <dgm:prSet custT="1"/>
      <dgm:spPr/>
      <dgm:t>
        <a:bodyPr/>
        <a:lstStyle/>
        <a:p>
          <a:r>
            <a:rPr lang="en-US" sz="1600" b="1" dirty="0"/>
            <a:t>SMEs /</a:t>
          </a:r>
        </a:p>
        <a:p>
          <a:r>
            <a:rPr lang="en-US" sz="1600" b="1" dirty="0"/>
            <a:t>Innovation</a:t>
          </a:r>
        </a:p>
      </dgm:t>
    </dgm:pt>
    <dgm:pt modelId="{03DCD6B2-1006-4069-8E9E-9D5093DFB801}" type="parTrans" cxnId="{62C46896-6D35-4203-8CD7-2F94DD8159CB}">
      <dgm:prSet/>
      <dgm:spPr/>
      <dgm:t>
        <a:bodyPr/>
        <a:lstStyle/>
        <a:p>
          <a:endParaRPr lang="en-US"/>
        </a:p>
      </dgm:t>
    </dgm:pt>
    <dgm:pt modelId="{59581212-450B-4BFE-AB74-8A0ABEDC9D33}" type="sibTrans" cxnId="{62C46896-6D35-4203-8CD7-2F94DD8159CB}">
      <dgm:prSet/>
      <dgm:spPr/>
      <dgm:t>
        <a:bodyPr/>
        <a:lstStyle/>
        <a:p>
          <a:endParaRPr lang="en-US"/>
        </a:p>
      </dgm:t>
    </dgm:pt>
    <dgm:pt modelId="{F7E55D0F-0F8A-4EE9-AA40-7D91307ABF83}">
      <dgm:prSet custT="1"/>
      <dgm:spPr/>
      <dgm:t>
        <a:bodyPr/>
        <a:lstStyle/>
        <a:p>
          <a:r>
            <a:rPr lang="en-US" sz="1800" b="1" dirty="0"/>
            <a:t>Social cohesion</a:t>
          </a:r>
        </a:p>
      </dgm:t>
    </dgm:pt>
    <dgm:pt modelId="{8C52302B-E098-44F1-BDDC-154BB7CCDADC}" type="parTrans" cxnId="{F83DB634-8EAC-4E43-94A8-80E922E85728}">
      <dgm:prSet/>
      <dgm:spPr/>
      <dgm:t>
        <a:bodyPr/>
        <a:lstStyle/>
        <a:p>
          <a:endParaRPr lang="en-US"/>
        </a:p>
      </dgm:t>
    </dgm:pt>
    <dgm:pt modelId="{97F82331-EF4E-4F03-8800-E1408AC39A8C}" type="sibTrans" cxnId="{F83DB634-8EAC-4E43-94A8-80E922E85728}">
      <dgm:prSet/>
      <dgm:spPr/>
      <dgm:t>
        <a:bodyPr/>
        <a:lstStyle/>
        <a:p>
          <a:endParaRPr lang="en-US"/>
        </a:p>
      </dgm:t>
    </dgm:pt>
    <dgm:pt modelId="{4FB87F89-8A25-428C-A6C2-7ABB11667BD3}">
      <dgm:prSet custT="1"/>
      <dgm:spPr/>
      <dgm:t>
        <a:bodyPr/>
        <a:lstStyle/>
        <a:p>
          <a:r>
            <a:rPr lang="en-US" sz="1600" b="1" dirty="0"/>
            <a:t>Digital </a:t>
          </a:r>
          <a:r>
            <a:rPr lang="en-US" sz="1600" b="1" dirty="0" err="1"/>
            <a:t>transfor-mation</a:t>
          </a:r>
          <a:endParaRPr lang="en-US" sz="1600" b="1" dirty="0"/>
        </a:p>
      </dgm:t>
    </dgm:pt>
    <dgm:pt modelId="{C34214C5-23AB-47EB-B685-CE0FE19888F8}" type="parTrans" cxnId="{C2C33525-2123-40DF-9D7D-E9E027F1B780}">
      <dgm:prSet/>
      <dgm:spPr/>
      <dgm:t>
        <a:bodyPr/>
        <a:lstStyle/>
        <a:p>
          <a:endParaRPr lang="en-US"/>
        </a:p>
      </dgm:t>
    </dgm:pt>
    <dgm:pt modelId="{3C380548-FD1D-4495-8977-A2F789830494}" type="sibTrans" cxnId="{C2C33525-2123-40DF-9D7D-E9E027F1B780}">
      <dgm:prSet/>
      <dgm:spPr/>
      <dgm:t>
        <a:bodyPr/>
        <a:lstStyle/>
        <a:p>
          <a:endParaRPr lang="en-US"/>
        </a:p>
      </dgm:t>
    </dgm:pt>
    <dgm:pt modelId="{389B4775-A09B-4BA5-8B84-470BDC7D57A6}" type="pres">
      <dgm:prSet presAssocID="{EE5650AC-4162-4EF0-B682-5B8DB3D17677}" presName="Name0" presStyleCnt="0">
        <dgm:presLayoutVars>
          <dgm:chMax val="1"/>
          <dgm:dir/>
          <dgm:animLvl val="ctr"/>
          <dgm:resizeHandles val="exact"/>
        </dgm:presLayoutVars>
      </dgm:prSet>
      <dgm:spPr/>
    </dgm:pt>
    <dgm:pt modelId="{0E648D79-4694-49D0-913F-8519635A5874}" type="pres">
      <dgm:prSet presAssocID="{9C631817-51EA-4766-8C3E-E817BD3C15F6}" presName="centerShape" presStyleLbl="node0" presStyleIdx="0" presStyleCnt="1" custScaleX="85703" custScaleY="82301"/>
      <dgm:spPr/>
    </dgm:pt>
    <dgm:pt modelId="{81F59D10-F42D-4633-B458-7E40791D59F1}" type="pres">
      <dgm:prSet presAssocID="{02A15EBA-F852-4C7E-9D3B-8E49505C4DB3}" presName="node" presStyleLbl="node1" presStyleIdx="0" presStyleCnt="5">
        <dgm:presLayoutVars>
          <dgm:bulletEnabled val="1"/>
        </dgm:presLayoutVars>
      </dgm:prSet>
      <dgm:spPr/>
    </dgm:pt>
    <dgm:pt modelId="{E1997625-7E83-4AD1-BE54-6C3C640EEDA6}" type="pres">
      <dgm:prSet presAssocID="{02A15EBA-F852-4C7E-9D3B-8E49505C4DB3}" presName="dummy" presStyleCnt="0"/>
      <dgm:spPr/>
    </dgm:pt>
    <dgm:pt modelId="{25F6AFFE-6343-499E-B2B8-04456076EE65}" type="pres">
      <dgm:prSet presAssocID="{B8E38F6C-36D2-413D-81B7-4BE38B92F9B1}" presName="sibTrans" presStyleLbl="sibTrans2D1" presStyleIdx="0" presStyleCnt="5"/>
      <dgm:spPr/>
    </dgm:pt>
    <dgm:pt modelId="{A85A58A0-6184-4278-84D6-43B921D1D9AE}" type="pres">
      <dgm:prSet presAssocID="{4C8D8080-55D4-489C-9009-BF922AB518D4}" presName="node" presStyleLbl="node1" presStyleIdx="1" presStyleCnt="5">
        <dgm:presLayoutVars>
          <dgm:bulletEnabled val="1"/>
        </dgm:presLayoutVars>
      </dgm:prSet>
      <dgm:spPr/>
    </dgm:pt>
    <dgm:pt modelId="{180DFF63-BBC0-4548-BCDA-85C222AD6312}" type="pres">
      <dgm:prSet presAssocID="{4C8D8080-55D4-489C-9009-BF922AB518D4}" presName="dummy" presStyleCnt="0"/>
      <dgm:spPr/>
    </dgm:pt>
    <dgm:pt modelId="{B0841561-0CED-4079-B742-B7AE03FEA87B}" type="pres">
      <dgm:prSet presAssocID="{FEE82EC8-FEBE-405E-9FE9-5A49C4D3B82A}" presName="sibTrans" presStyleLbl="sibTrans2D1" presStyleIdx="1" presStyleCnt="5"/>
      <dgm:spPr/>
    </dgm:pt>
    <dgm:pt modelId="{334E8394-84C3-4611-BED3-1CA0E8D1924A}" type="pres">
      <dgm:prSet presAssocID="{3F2130BA-65E6-4D39-B27F-81B1C1A2E2B7}" presName="node" presStyleLbl="node1" presStyleIdx="2" presStyleCnt="5">
        <dgm:presLayoutVars>
          <dgm:bulletEnabled val="1"/>
        </dgm:presLayoutVars>
      </dgm:prSet>
      <dgm:spPr/>
    </dgm:pt>
    <dgm:pt modelId="{2A4D743C-CD6F-4B80-B139-B084E69AA925}" type="pres">
      <dgm:prSet presAssocID="{3F2130BA-65E6-4D39-B27F-81B1C1A2E2B7}" presName="dummy" presStyleCnt="0"/>
      <dgm:spPr/>
    </dgm:pt>
    <dgm:pt modelId="{405C15AC-885C-46E9-B4F3-4D702D09EED0}" type="pres">
      <dgm:prSet presAssocID="{59581212-450B-4BFE-AB74-8A0ABEDC9D33}" presName="sibTrans" presStyleLbl="sibTrans2D1" presStyleIdx="2" presStyleCnt="5"/>
      <dgm:spPr/>
    </dgm:pt>
    <dgm:pt modelId="{0CFA3509-95B3-4E64-BAEA-8B1E81CA3B5B}" type="pres">
      <dgm:prSet presAssocID="{F7E55D0F-0F8A-4EE9-AA40-7D91307ABF83}" presName="node" presStyleLbl="node1" presStyleIdx="3" presStyleCnt="5">
        <dgm:presLayoutVars>
          <dgm:bulletEnabled val="1"/>
        </dgm:presLayoutVars>
      </dgm:prSet>
      <dgm:spPr/>
    </dgm:pt>
    <dgm:pt modelId="{910C4FE0-CB92-42F4-A56D-CA4D9C4BC80D}" type="pres">
      <dgm:prSet presAssocID="{F7E55D0F-0F8A-4EE9-AA40-7D91307ABF83}" presName="dummy" presStyleCnt="0"/>
      <dgm:spPr/>
    </dgm:pt>
    <dgm:pt modelId="{2FECAC88-EE81-424C-99EB-5C3A4386CDDA}" type="pres">
      <dgm:prSet presAssocID="{97F82331-EF4E-4F03-8800-E1408AC39A8C}" presName="sibTrans" presStyleLbl="sibTrans2D1" presStyleIdx="3" presStyleCnt="5"/>
      <dgm:spPr/>
    </dgm:pt>
    <dgm:pt modelId="{44941A42-FE4C-4FEA-9414-29D918B003EC}" type="pres">
      <dgm:prSet presAssocID="{4FB87F89-8A25-428C-A6C2-7ABB11667BD3}" presName="node" presStyleLbl="node1" presStyleIdx="4" presStyleCnt="5">
        <dgm:presLayoutVars>
          <dgm:bulletEnabled val="1"/>
        </dgm:presLayoutVars>
      </dgm:prSet>
      <dgm:spPr/>
    </dgm:pt>
    <dgm:pt modelId="{6918A797-4BDE-49CE-AE21-086979F19954}" type="pres">
      <dgm:prSet presAssocID="{4FB87F89-8A25-428C-A6C2-7ABB11667BD3}" presName="dummy" presStyleCnt="0"/>
      <dgm:spPr/>
    </dgm:pt>
    <dgm:pt modelId="{4BDADCD6-9913-41C7-9C31-6290D147A765}" type="pres">
      <dgm:prSet presAssocID="{3C380548-FD1D-4495-8977-A2F789830494}" presName="sibTrans" presStyleLbl="sibTrans2D1" presStyleIdx="4" presStyleCnt="5"/>
      <dgm:spPr/>
    </dgm:pt>
  </dgm:ptLst>
  <dgm:cxnLst>
    <dgm:cxn modelId="{86546320-F53E-48E4-A874-AE4A4D9CF8E3}" type="presOf" srcId="{4FB87F89-8A25-428C-A6C2-7ABB11667BD3}" destId="{44941A42-FE4C-4FEA-9414-29D918B003EC}" srcOrd="0" destOrd="0" presId="urn:microsoft.com/office/officeart/2005/8/layout/radial6"/>
    <dgm:cxn modelId="{C2C33525-2123-40DF-9D7D-E9E027F1B780}" srcId="{9C631817-51EA-4766-8C3E-E817BD3C15F6}" destId="{4FB87F89-8A25-428C-A6C2-7ABB11667BD3}" srcOrd="4" destOrd="0" parTransId="{C34214C5-23AB-47EB-B685-CE0FE19888F8}" sibTransId="{3C380548-FD1D-4495-8977-A2F789830494}"/>
    <dgm:cxn modelId="{F83DB634-8EAC-4E43-94A8-80E922E85728}" srcId="{9C631817-51EA-4766-8C3E-E817BD3C15F6}" destId="{F7E55D0F-0F8A-4EE9-AA40-7D91307ABF83}" srcOrd="3" destOrd="0" parTransId="{8C52302B-E098-44F1-BDDC-154BB7CCDADC}" sibTransId="{97F82331-EF4E-4F03-8800-E1408AC39A8C}"/>
    <dgm:cxn modelId="{15CA6262-7F9B-4C0D-9EF1-2ED5254F58E7}" type="presOf" srcId="{02A15EBA-F852-4C7E-9D3B-8E49505C4DB3}" destId="{81F59D10-F42D-4633-B458-7E40791D59F1}" srcOrd="0" destOrd="0" presId="urn:microsoft.com/office/officeart/2005/8/layout/radial6"/>
    <dgm:cxn modelId="{C80D5A66-4919-4E49-A3F0-AD6021B15AF8}" type="presOf" srcId="{97F82331-EF4E-4F03-8800-E1408AC39A8C}" destId="{2FECAC88-EE81-424C-99EB-5C3A4386CDDA}" srcOrd="0" destOrd="0" presId="urn:microsoft.com/office/officeart/2005/8/layout/radial6"/>
    <dgm:cxn modelId="{D4713D70-CA38-4165-92F1-1CE438799040}" type="presOf" srcId="{B8E38F6C-36D2-413D-81B7-4BE38B92F9B1}" destId="{25F6AFFE-6343-499E-B2B8-04456076EE65}" srcOrd="0" destOrd="0" presId="urn:microsoft.com/office/officeart/2005/8/layout/radial6"/>
    <dgm:cxn modelId="{C6403455-E24F-46DF-9290-24A1BA8477D5}" type="presOf" srcId="{F7E55D0F-0F8A-4EE9-AA40-7D91307ABF83}" destId="{0CFA3509-95B3-4E64-BAEA-8B1E81CA3B5B}" srcOrd="0" destOrd="0" presId="urn:microsoft.com/office/officeart/2005/8/layout/radial6"/>
    <dgm:cxn modelId="{46BAD255-EF8B-4CDF-9323-AAA21F7BCA0E}" type="presOf" srcId="{EE5650AC-4162-4EF0-B682-5B8DB3D17677}" destId="{389B4775-A09B-4BA5-8B84-470BDC7D57A6}" srcOrd="0" destOrd="0" presId="urn:microsoft.com/office/officeart/2005/8/layout/radial6"/>
    <dgm:cxn modelId="{4945798E-262F-45F9-BFFC-050D3EBAB48B}" type="presOf" srcId="{9C631817-51EA-4766-8C3E-E817BD3C15F6}" destId="{0E648D79-4694-49D0-913F-8519635A5874}" srcOrd="0" destOrd="0" presId="urn:microsoft.com/office/officeart/2005/8/layout/radial6"/>
    <dgm:cxn modelId="{62C46896-6D35-4203-8CD7-2F94DD8159CB}" srcId="{9C631817-51EA-4766-8C3E-E817BD3C15F6}" destId="{3F2130BA-65E6-4D39-B27F-81B1C1A2E2B7}" srcOrd="2" destOrd="0" parTransId="{03DCD6B2-1006-4069-8E9E-9D5093DFB801}" sibTransId="{59581212-450B-4BFE-AB74-8A0ABEDC9D33}"/>
    <dgm:cxn modelId="{B6F603A1-D6ED-4CF6-B1DB-08585B0D57C9}" srcId="{EE5650AC-4162-4EF0-B682-5B8DB3D17677}" destId="{9C631817-51EA-4766-8C3E-E817BD3C15F6}" srcOrd="0" destOrd="0" parTransId="{644A7A50-50AE-43EE-B986-A316D1FB6470}" sibTransId="{24CD993E-D67C-4065-959E-67835ABBB651}"/>
    <dgm:cxn modelId="{32E96AA4-1B5A-4F9C-93D6-9D89049E014E}" srcId="{9C631817-51EA-4766-8C3E-E817BD3C15F6}" destId="{02A15EBA-F852-4C7E-9D3B-8E49505C4DB3}" srcOrd="0" destOrd="0" parTransId="{874E4C83-C055-436A-9858-96013FBB4618}" sibTransId="{B8E38F6C-36D2-413D-81B7-4BE38B92F9B1}"/>
    <dgm:cxn modelId="{7FA680A9-C511-400D-AFA6-E0546AD7E75C}" type="presOf" srcId="{4C8D8080-55D4-489C-9009-BF922AB518D4}" destId="{A85A58A0-6184-4278-84D6-43B921D1D9AE}" srcOrd="0" destOrd="0" presId="urn:microsoft.com/office/officeart/2005/8/layout/radial6"/>
    <dgm:cxn modelId="{AB5432BF-6C23-43F8-9F26-B724C94912E4}" type="presOf" srcId="{3F2130BA-65E6-4D39-B27F-81B1C1A2E2B7}" destId="{334E8394-84C3-4611-BED3-1CA0E8D1924A}" srcOrd="0" destOrd="0" presId="urn:microsoft.com/office/officeart/2005/8/layout/radial6"/>
    <dgm:cxn modelId="{8D5792CF-11E6-4708-8957-728F84410C32}" type="presOf" srcId="{FEE82EC8-FEBE-405E-9FE9-5A49C4D3B82A}" destId="{B0841561-0CED-4079-B742-B7AE03FEA87B}" srcOrd="0" destOrd="0" presId="urn:microsoft.com/office/officeart/2005/8/layout/radial6"/>
    <dgm:cxn modelId="{50461ED2-2233-4882-A245-36BEBC6BF437}" type="presOf" srcId="{3C380548-FD1D-4495-8977-A2F789830494}" destId="{4BDADCD6-9913-41C7-9C31-6290D147A765}" srcOrd="0" destOrd="0" presId="urn:microsoft.com/office/officeart/2005/8/layout/radial6"/>
    <dgm:cxn modelId="{E6CE4EF2-D0A3-4526-88A2-6365F4FDF02D}" srcId="{9C631817-51EA-4766-8C3E-E817BD3C15F6}" destId="{4C8D8080-55D4-489C-9009-BF922AB518D4}" srcOrd="1" destOrd="0" parTransId="{F85F8AB3-91FC-418C-927A-84E764B12489}" sibTransId="{FEE82EC8-FEBE-405E-9FE9-5A49C4D3B82A}"/>
    <dgm:cxn modelId="{817231F6-9B85-4318-866E-5FE7BCF2A91B}" type="presOf" srcId="{59581212-450B-4BFE-AB74-8A0ABEDC9D33}" destId="{405C15AC-885C-46E9-B4F3-4D702D09EED0}" srcOrd="0" destOrd="0" presId="urn:microsoft.com/office/officeart/2005/8/layout/radial6"/>
    <dgm:cxn modelId="{3CA19288-ECBC-4DE3-A2C6-ED52B2993092}" type="presParOf" srcId="{389B4775-A09B-4BA5-8B84-470BDC7D57A6}" destId="{0E648D79-4694-49D0-913F-8519635A5874}" srcOrd="0" destOrd="0" presId="urn:microsoft.com/office/officeart/2005/8/layout/radial6"/>
    <dgm:cxn modelId="{FB98DC13-2531-42EC-A4DA-C1AAC1A506A2}" type="presParOf" srcId="{389B4775-A09B-4BA5-8B84-470BDC7D57A6}" destId="{81F59D10-F42D-4633-B458-7E40791D59F1}" srcOrd="1" destOrd="0" presId="urn:microsoft.com/office/officeart/2005/8/layout/radial6"/>
    <dgm:cxn modelId="{0B79F060-6A0F-4764-9C6A-4AE34AAE8A5C}" type="presParOf" srcId="{389B4775-A09B-4BA5-8B84-470BDC7D57A6}" destId="{E1997625-7E83-4AD1-BE54-6C3C640EEDA6}" srcOrd="2" destOrd="0" presId="urn:microsoft.com/office/officeart/2005/8/layout/radial6"/>
    <dgm:cxn modelId="{40DAEE23-90C8-4744-8E4D-04ECA35CFD23}" type="presParOf" srcId="{389B4775-A09B-4BA5-8B84-470BDC7D57A6}" destId="{25F6AFFE-6343-499E-B2B8-04456076EE65}" srcOrd="3" destOrd="0" presId="urn:microsoft.com/office/officeart/2005/8/layout/radial6"/>
    <dgm:cxn modelId="{89BB989C-07EA-4209-ADB4-7F941B674522}" type="presParOf" srcId="{389B4775-A09B-4BA5-8B84-470BDC7D57A6}" destId="{A85A58A0-6184-4278-84D6-43B921D1D9AE}" srcOrd="4" destOrd="0" presId="urn:microsoft.com/office/officeart/2005/8/layout/radial6"/>
    <dgm:cxn modelId="{DF6CC9E8-9291-4652-8B58-01BCF4E293AB}" type="presParOf" srcId="{389B4775-A09B-4BA5-8B84-470BDC7D57A6}" destId="{180DFF63-BBC0-4548-BCDA-85C222AD6312}" srcOrd="5" destOrd="0" presId="urn:microsoft.com/office/officeart/2005/8/layout/radial6"/>
    <dgm:cxn modelId="{E9338319-033E-4482-910E-8E79A76AF137}" type="presParOf" srcId="{389B4775-A09B-4BA5-8B84-470BDC7D57A6}" destId="{B0841561-0CED-4079-B742-B7AE03FEA87B}" srcOrd="6" destOrd="0" presId="urn:microsoft.com/office/officeart/2005/8/layout/radial6"/>
    <dgm:cxn modelId="{F9F27480-DA70-49B3-9C34-EDA5846065A5}" type="presParOf" srcId="{389B4775-A09B-4BA5-8B84-470BDC7D57A6}" destId="{334E8394-84C3-4611-BED3-1CA0E8D1924A}" srcOrd="7" destOrd="0" presId="urn:microsoft.com/office/officeart/2005/8/layout/radial6"/>
    <dgm:cxn modelId="{8D16CB37-6FA9-47F0-8CF0-D3C55FBAFF7B}" type="presParOf" srcId="{389B4775-A09B-4BA5-8B84-470BDC7D57A6}" destId="{2A4D743C-CD6F-4B80-B139-B084E69AA925}" srcOrd="8" destOrd="0" presId="urn:microsoft.com/office/officeart/2005/8/layout/radial6"/>
    <dgm:cxn modelId="{A31669B3-ED99-409B-A027-B6E41BA85FA3}" type="presParOf" srcId="{389B4775-A09B-4BA5-8B84-470BDC7D57A6}" destId="{405C15AC-885C-46E9-B4F3-4D702D09EED0}" srcOrd="9" destOrd="0" presId="urn:microsoft.com/office/officeart/2005/8/layout/radial6"/>
    <dgm:cxn modelId="{9D028B37-4B89-4006-99E8-AD7A160A5CC5}" type="presParOf" srcId="{389B4775-A09B-4BA5-8B84-470BDC7D57A6}" destId="{0CFA3509-95B3-4E64-BAEA-8B1E81CA3B5B}" srcOrd="10" destOrd="0" presId="urn:microsoft.com/office/officeart/2005/8/layout/radial6"/>
    <dgm:cxn modelId="{55732FB0-B047-4504-95A9-FEED888933D5}" type="presParOf" srcId="{389B4775-A09B-4BA5-8B84-470BDC7D57A6}" destId="{910C4FE0-CB92-42F4-A56D-CA4D9C4BC80D}" srcOrd="11" destOrd="0" presId="urn:microsoft.com/office/officeart/2005/8/layout/radial6"/>
    <dgm:cxn modelId="{2544E881-1D66-4286-B847-FF1AB928A34A}" type="presParOf" srcId="{389B4775-A09B-4BA5-8B84-470BDC7D57A6}" destId="{2FECAC88-EE81-424C-99EB-5C3A4386CDDA}" srcOrd="12" destOrd="0" presId="urn:microsoft.com/office/officeart/2005/8/layout/radial6"/>
    <dgm:cxn modelId="{8A819F71-4A76-40B5-970E-BB9BC46F4F6D}" type="presParOf" srcId="{389B4775-A09B-4BA5-8B84-470BDC7D57A6}" destId="{44941A42-FE4C-4FEA-9414-29D918B003EC}" srcOrd="13" destOrd="0" presId="urn:microsoft.com/office/officeart/2005/8/layout/radial6"/>
    <dgm:cxn modelId="{0D878C8E-76AA-43A9-9F5E-6105B0E68916}" type="presParOf" srcId="{389B4775-A09B-4BA5-8B84-470BDC7D57A6}" destId="{6918A797-4BDE-49CE-AE21-086979F19954}" srcOrd="14" destOrd="0" presId="urn:microsoft.com/office/officeart/2005/8/layout/radial6"/>
    <dgm:cxn modelId="{80C4FB2D-DB8C-4236-A85B-154C570D79B3}" type="presParOf" srcId="{389B4775-A09B-4BA5-8B84-470BDC7D57A6}" destId="{4BDADCD6-9913-41C7-9C31-6290D147A765}"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ADCD6-9913-41C7-9C31-6290D147A765}">
      <dsp:nvSpPr>
        <dsp:cNvPr id="0" name=""/>
        <dsp:cNvSpPr/>
      </dsp:nvSpPr>
      <dsp:spPr>
        <a:xfrm>
          <a:off x="1036241" y="704681"/>
          <a:ext cx="4697178" cy="4697178"/>
        </a:xfrm>
        <a:prstGeom prst="blockArc">
          <a:avLst>
            <a:gd name="adj1" fmla="val 1188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FECAC88-EE81-424C-99EB-5C3A4386CDDA}">
      <dsp:nvSpPr>
        <dsp:cNvPr id="0" name=""/>
        <dsp:cNvSpPr/>
      </dsp:nvSpPr>
      <dsp:spPr>
        <a:xfrm>
          <a:off x="1036241" y="704681"/>
          <a:ext cx="4697178" cy="4697178"/>
        </a:xfrm>
        <a:prstGeom prst="blockArc">
          <a:avLst>
            <a:gd name="adj1" fmla="val 7560000"/>
            <a:gd name="adj2" fmla="val 1188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05C15AC-885C-46E9-B4F3-4D702D09EED0}">
      <dsp:nvSpPr>
        <dsp:cNvPr id="0" name=""/>
        <dsp:cNvSpPr/>
      </dsp:nvSpPr>
      <dsp:spPr>
        <a:xfrm>
          <a:off x="1036241" y="704681"/>
          <a:ext cx="4697178" cy="4697178"/>
        </a:xfrm>
        <a:prstGeom prst="blockArc">
          <a:avLst>
            <a:gd name="adj1" fmla="val 3240000"/>
            <a:gd name="adj2" fmla="val 756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0841561-0CED-4079-B742-B7AE03FEA87B}">
      <dsp:nvSpPr>
        <dsp:cNvPr id="0" name=""/>
        <dsp:cNvSpPr/>
      </dsp:nvSpPr>
      <dsp:spPr>
        <a:xfrm>
          <a:off x="1036241" y="704681"/>
          <a:ext cx="4697178" cy="4697178"/>
        </a:xfrm>
        <a:prstGeom prst="blockArc">
          <a:avLst>
            <a:gd name="adj1" fmla="val 20520000"/>
            <a:gd name="adj2" fmla="val 324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5F6AFFE-6343-499E-B2B8-04456076EE65}">
      <dsp:nvSpPr>
        <dsp:cNvPr id="0" name=""/>
        <dsp:cNvSpPr/>
      </dsp:nvSpPr>
      <dsp:spPr>
        <a:xfrm>
          <a:off x="1036241" y="704681"/>
          <a:ext cx="4697178" cy="4697178"/>
        </a:xfrm>
        <a:prstGeom prst="blockArc">
          <a:avLst>
            <a:gd name="adj1" fmla="val 16200000"/>
            <a:gd name="adj2" fmla="val 2052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E648D79-4694-49D0-913F-8519635A5874}">
      <dsp:nvSpPr>
        <dsp:cNvPr id="0" name=""/>
        <dsp:cNvSpPr/>
      </dsp:nvSpPr>
      <dsp:spPr>
        <a:xfrm>
          <a:off x="2458468" y="2163680"/>
          <a:ext cx="1852724" cy="1779180"/>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Strategic Public Procurement</a:t>
          </a:r>
        </a:p>
      </dsp:txBody>
      <dsp:txXfrm>
        <a:off x="2729793" y="2424235"/>
        <a:ext cx="1310074" cy="1258070"/>
      </dsp:txXfrm>
    </dsp:sp>
    <dsp:sp modelId="{81F59D10-F42D-4633-B458-7E40791D59F1}">
      <dsp:nvSpPr>
        <dsp:cNvPr id="0" name=""/>
        <dsp:cNvSpPr/>
      </dsp:nvSpPr>
      <dsp:spPr>
        <a:xfrm>
          <a:off x="2628202" y="2529"/>
          <a:ext cx="1513257" cy="15132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t>Sustaina-bility</a:t>
          </a:r>
          <a:endParaRPr lang="en-US" sz="1800" b="1" kern="1200" dirty="0"/>
        </a:p>
      </dsp:txBody>
      <dsp:txXfrm>
        <a:off x="2849813" y="224140"/>
        <a:ext cx="1070035" cy="1070035"/>
      </dsp:txXfrm>
    </dsp:sp>
    <dsp:sp modelId="{A85A58A0-6184-4278-84D6-43B921D1D9AE}">
      <dsp:nvSpPr>
        <dsp:cNvPr id="0" name=""/>
        <dsp:cNvSpPr/>
      </dsp:nvSpPr>
      <dsp:spPr>
        <a:xfrm>
          <a:off x="4810032" y="1587722"/>
          <a:ext cx="1513257" cy="1513257"/>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Gender</a:t>
          </a:r>
        </a:p>
      </dsp:txBody>
      <dsp:txXfrm>
        <a:off x="5031643" y="1809333"/>
        <a:ext cx="1070035" cy="1070035"/>
      </dsp:txXfrm>
    </dsp:sp>
    <dsp:sp modelId="{334E8394-84C3-4611-BED3-1CA0E8D1924A}">
      <dsp:nvSpPr>
        <dsp:cNvPr id="0" name=""/>
        <dsp:cNvSpPr/>
      </dsp:nvSpPr>
      <dsp:spPr>
        <a:xfrm>
          <a:off x="3976647" y="4152617"/>
          <a:ext cx="1513257" cy="15132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SMEs /</a:t>
          </a:r>
        </a:p>
        <a:p>
          <a:pPr marL="0" lvl="0" indent="0" algn="ctr" defTabSz="711200">
            <a:lnSpc>
              <a:spcPct val="90000"/>
            </a:lnSpc>
            <a:spcBef>
              <a:spcPct val="0"/>
            </a:spcBef>
            <a:spcAft>
              <a:spcPct val="35000"/>
            </a:spcAft>
            <a:buNone/>
          </a:pPr>
          <a:r>
            <a:rPr lang="en-US" sz="1600" b="1" kern="1200" dirty="0"/>
            <a:t>Innovation</a:t>
          </a:r>
        </a:p>
      </dsp:txBody>
      <dsp:txXfrm>
        <a:off x="4198258" y="4374228"/>
        <a:ext cx="1070035" cy="1070035"/>
      </dsp:txXfrm>
    </dsp:sp>
    <dsp:sp modelId="{0CFA3509-95B3-4E64-BAEA-8B1E81CA3B5B}">
      <dsp:nvSpPr>
        <dsp:cNvPr id="0" name=""/>
        <dsp:cNvSpPr/>
      </dsp:nvSpPr>
      <dsp:spPr>
        <a:xfrm>
          <a:off x="1279756" y="4152617"/>
          <a:ext cx="1513257" cy="15132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Social cohesion</a:t>
          </a:r>
        </a:p>
      </dsp:txBody>
      <dsp:txXfrm>
        <a:off x="1501367" y="4374228"/>
        <a:ext cx="1070035" cy="1070035"/>
      </dsp:txXfrm>
    </dsp:sp>
    <dsp:sp modelId="{44941A42-FE4C-4FEA-9414-29D918B003EC}">
      <dsp:nvSpPr>
        <dsp:cNvPr id="0" name=""/>
        <dsp:cNvSpPr/>
      </dsp:nvSpPr>
      <dsp:spPr>
        <a:xfrm>
          <a:off x="446371" y="1587722"/>
          <a:ext cx="1513257" cy="15132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Digital </a:t>
          </a:r>
          <a:r>
            <a:rPr lang="en-US" sz="1600" b="1" kern="1200" dirty="0" err="1"/>
            <a:t>transfor-mation</a:t>
          </a:r>
          <a:endParaRPr lang="en-US" sz="1600" b="1" kern="1200" dirty="0"/>
        </a:p>
      </dsp:txBody>
      <dsp:txXfrm>
        <a:off x="667982" y="1809333"/>
        <a:ext cx="1070035" cy="107003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48E1AF-6343-46AA-8AEF-4C12F4118850}" type="datetimeFigureOut">
              <a:rPr lang="en-US" smtClean="0"/>
              <a:t>1/24/2022</a:t>
            </a:fld>
            <a:endParaRPr lang="en-US" dirty="0"/>
          </a:p>
        </p:txBody>
      </p:sp>
      <p:sp>
        <p:nvSpPr>
          <p:cNvPr id="4" name="Footer Placeholder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2858E0-3D38-47B7-97D4-4FE08D90D359}" type="slidenum">
              <a:rPr lang="en-US" smtClean="0"/>
              <a:t>‹#›</a:t>
            </a:fld>
            <a:endParaRPr lang="en-US"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D2517-63AA-420A-887D-BE60360A8F4D}" type="datetimeFigureOut">
              <a:rPr lang="en-US" noProof="0" smtClean="0"/>
              <a:t>1/24/2022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4ECAD9-32EE-4091-BDA5-6BD15ACC5E58}" type="slidenum">
              <a:rPr lang="en-US" noProof="0" smtClean="0"/>
              <a:t>‹#›</a:t>
            </a:fld>
            <a:endParaRPr lang="en-US"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a:t>
            </a:fld>
            <a:endParaRPr lang="en-US" noProof="0" dirty="0"/>
          </a:p>
        </p:txBody>
      </p:sp>
    </p:spTree>
    <p:extLst>
      <p:ext uri="{BB962C8B-B14F-4D97-AF65-F5344CB8AC3E}">
        <p14:creationId xmlns:p14="http://schemas.microsoft.com/office/powerpoint/2010/main" val="2215981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12</a:t>
            </a:fld>
            <a:endParaRPr lang="en-US" noProof="0" dirty="0"/>
          </a:p>
        </p:txBody>
      </p:sp>
    </p:spTree>
    <p:extLst>
      <p:ext uri="{BB962C8B-B14F-4D97-AF65-F5344CB8AC3E}">
        <p14:creationId xmlns:p14="http://schemas.microsoft.com/office/powerpoint/2010/main" val="1522301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13</a:t>
            </a:fld>
            <a:endParaRPr lang="en-US" noProof="0" dirty="0"/>
          </a:p>
        </p:txBody>
      </p:sp>
    </p:spTree>
    <p:extLst>
      <p:ext uri="{BB962C8B-B14F-4D97-AF65-F5344CB8AC3E}">
        <p14:creationId xmlns:p14="http://schemas.microsoft.com/office/powerpoint/2010/main" val="2584444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14</a:t>
            </a:fld>
            <a:endParaRPr lang="en-US" noProof="0" dirty="0"/>
          </a:p>
        </p:txBody>
      </p:sp>
    </p:spTree>
    <p:extLst>
      <p:ext uri="{BB962C8B-B14F-4D97-AF65-F5344CB8AC3E}">
        <p14:creationId xmlns:p14="http://schemas.microsoft.com/office/powerpoint/2010/main" val="4220333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15</a:t>
            </a:fld>
            <a:endParaRPr lang="en-US" noProof="0" dirty="0"/>
          </a:p>
        </p:txBody>
      </p:sp>
    </p:spTree>
    <p:extLst>
      <p:ext uri="{BB962C8B-B14F-4D97-AF65-F5344CB8AC3E}">
        <p14:creationId xmlns:p14="http://schemas.microsoft.com/office/powerpoint/2010/main" val="1225010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16</a:t>
            </a:fld>
            <a:endParaRPr lang="en-US" noProof="0" dirty="0"/>
          </a:p>
        </p:txBody>
      </p:sp>
    </p:spTree>
    <p:extLst>
      <p:ext uri="{BB962C8B-B14F-4D97-AF65-F5344CB8AC3E}">
        <p14:creationId xmlns:p14="http://schemas.microsoft.com/office/powerpoint/2010/main" val="487134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17</a:t>
            </a:fld>
            <a:endParaRPr lang="en-US" noProof="0" dirty="0"/>
          </a:p>
        </p:txBody>
      </p:sp>
    </p:spTree>
    <p:extLst>
      <p:ext uri="{BB962C8B-B14F-4D97-AF65-F5344CB8AC3E}">
        <p14:creationId xmlns:p14="http://schemas.microsoft.com/office/powerpoint/2010/main" val="1473221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18</a:t>
            </a:fld>
            <a:endParaRPr lang="en-US" noProof="0" dirty="0"/>
          </a:p>
        </p:txBody>
      </p:sp>
    </p:spTree>
    <p:extLst>
      <p:ext uri="{BB962C8B-B14F-4D97-AF65-F5344CB8AC3E}">
        <p14:creationId xmlns:p14="http://schemas.microsoft.com/office/powerpoint/2010/main" val="4038628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19</a:t>
            </a:fld>
            <a:endParaRPr lang="en-US" noProof="0" dirty="0"/>
          </a:p>
        </p:txBody>
      </p:sp>
    </p:spTree>
    <p:extLst>
      <p:ext uri="{BB962C8B-B14F-4D97-AF65-F5344CB8AC3E}">
        <p14:creationId xmlns:p14="http://schemas.microsoft.com/office/powerpoint/2010/main" val="856587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20</a:t>
            </a:fld>
            <a:endParaRPr lang="en-US" noProof="0" dirty="0"/>
          </a:p>
        </p:txBody>
      </p:sp>
    </p:spTree>
    <p:extLst>
      <p:ext uri="{BB962C8B-B14F-4D97-AF65-F5344CB8AC3E}">
        <p14:creationId xmlns:p14="http://schemas.microsoft.com/office/powerpoint/2010/main" val="1023553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21</a:t>
            </a:fld>
            <a:endParaRPr lang="en-US" noProof="0" dirty="0"/>
          </a:p>
        </p:txBody>
      </p:sp>
    </p:spTree>
    <p:extLst>
      <p:ext uri="{BB962C8B-B14F-4D97-AF65-F5344CB8AC3E}">
        <p14:creationId xmlns:p14="http://schemas.microsoft.com/office/powerpoint/2010/main" val="3229263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0000"/>
              </a:lnSpc>
              <a:spcBef>
                <a:spcPts val="300"/>
              </a:spcBef>
              <a:spcAft>
                <a:spcPts val="300"/>
              </a:spcAft>
              <a:buClr>
                <a:schemeClr val="accent1"/>
              </a:buClr>
              <a:buFont typeface="Wingdings" panose="05000000000000000000" pitchFamily="2" charset="2"/>
              <a:buChar char="§"/>
            </a:pPr>
            <a:r>
              <a:rPr lang="en-US" dirty="0">
                <a:latin typeface="+mn-lt"/>
                <a:cs typeface="Arial" panose="020B0604020202020204" pitchFamily="34" charset="0"/>
              </a:rPr>
              <a:t>Governments are the largest buyers in economies.</a:t>
            </a:r>
          </a:p>
          <a:p>
            <a:pPr marL="285750" indent="-285750">
              <a:lnSpc>
                <a:spcPct val="100000"/>
              </a:lnSpc>
              <a:spcBef>
                <a:spcPts val="300"/>
              </a:spcBef>
              <a:spcAft>
                <a:spcPts val="300"/>
              </a:spcAft>
              <a:buClr>
                <a:schemeClr val="accent1"/>
              </a:buClr>
              <a:buFont typeface="Wingdings" panose="05000000000000000000" pitchFamily="2" charset="2"/>
              <a:buChar char="§"/>
            </a:pPr>
            <a:r>
              <a:rPr lang="en-US" b="0" dirty="0">
                <a:solidFill>
                  <a:schemeClr val="tx1"/>
                </a:solidFill>
                <a:latin typeface="+mn-lt"/>
                <a:ea typeface="Calibri" panose="020F0502020204030204" pitchFamily="34" charset="0"/>
                <a:cs typeface="Arial" panose="020B0604020202020204" pitchFamily="34" charset="0"/>
              </a:rPr>
              <a:t>International reports show that </a:t>
            </a:r>
            <a:r>
              <a:rPr lang="en-US" b="1" dirty="0">
                <a:solidFill>
                  <a:schemeClr val="tx1"/>
                </a:solidFill>
                <a:latin typeface="+mn-lt"/>
                <a:ea typeface="Calibri" panose="020F0502020204030204" pitchFamily="34" charset="0"/>
                <a:cs typeface="Arial" panose="020B0604020202020204" pitchFamily="34" charset="0"/>
              </a:rPr>
              <a:t>low-income countries have the highest share of public procurement in GDP (14.5 %) </a:t>
            </a:r>
            <a:r>
              <a:rPr lang="en-US" dirty="0">
                <a:solidFill>
                  <a:schemeClr val="tx1"/>
                </a:solidFill>
                <a:latin typeface="+mn-lt"/>
                <a:ea typeface="Calibri" panose="020F0502020204030204" pitchFamily="34" charset="0"/>
                <a:cs typeface="Arial" panose="020B0604020202020204" pitchFamily="34" charset="0"/>
              </a:rPr>
              <a:t>followed by </a:t>
            </a:r>
            <a:r>
              <a:rPr lang="en-US" b="1" dirty="0">
                <a:solidFill>
                  <a:schemeClr val="tx1"/>
                </a:solidFill>
                <a:latin typeface="+mn-lt"/>
                <a:ea typeface="Calibri" panose="020F0502020204030204" pitchFamily="34" charset="0"/>
                <a:cs typeface="Arial" panose="020B0604020202020204" pitchFamily="34" charset="0"/>
              </a:rPr>
              <a:t>upper-middle income countries (13.6%) (2)</a:t>
            </a:r>
            <a:r>
              <a:rPr lang="en-US" dirty="0">
                <a:solidFill>
                  <a:schemeClr val="tx1"/>
                </a:solidFill>
                <a:latin typeface="+mn-lt"/>
                <a:ea typeface="Calibri" panose="020F0502020204030204" pitchFamily="34" charset="0"/>
                <a:cs typeface="Arial" panose="020B0604020202020204" pitchFamily="34" charset="0"/>
              </a:rPr>
              <a:t>. </a:t>
            </a:r>
            <a:r>
              <a:rPr lang="en-US" b="0" dirty="0">
                <a:solidFill>
                  <a:schemeClr val="tx1"/>
                </a:solidFill>
                <a:latin typeface="+mn-lt"/>
                <a:ea typeface="Calibri" panose="020F0502020204030204" pitchFamily="34" charset="0"/>
                <a:cs typeface="Arial" panose="020B0604020202020204" pitchFamily="34" charset="0"/>
              </a:rPr>
              <a:t>It represents </a:t>
            </a:r>
            <a:r>
              <a:rPr lang="en-US" b="1" dirty="0">
                <a:solidFill>
                  <a:schemeClr val="tx1"/>
                </a:solidFill>
                <a:latin typeface="+mn-lt"/>
                <a:ea typeface="Calibri" panose="020F0502020204030204" pitchFamily="34" charset="0"/>
                <a:cs typeface="Arial" panose="020B0604020202020204" pitchFamily="34" charset="0"/>
              </a:rPr>
              <a:t>14% of GDP in the EU (3)</a:t>
            </a:r>
          </a:p>
          <a:p>
            <a:pPr marL="285750" indent="-285750">
              <a:lnSpc>
                <a:spcPct val="100000"/>
              </a:lnSpc>
              <a:spcBef>
                <a:spcPts val="300"/>
              </a:spcBef>
              <a:spcAft>
                <a:spcPts val="300"/>
              </a:spcAft>
              <a:buClr>
                <a:schemeClr val="accent1"/>
              </a:buClr>
              <a:buFont typeface="Wingdings" panose="05000000000000000000" pitchFamily="2" charset="2"/>
              <a:buChar char="§"/>
            </a:pPr>
            <a:r>
              <a:rPr lang="en-US" dirty="0"/>
              <a:t>Public procurement represents a substantial share of government spending and can play a key role in helping countries pursue green, resilient, and inclusive development. Government procurement spending reached US$13 trillion worldwide, or around 15% of global gross domestic product, in 2019.</a:t>
            </a:r>
            <a:endParaRPr lang="en-US" b="1" dirty="0">
              <a:solidFill>
                <a:schemeClr val="tx1"/>
              </a:solidFill>
              <a:latin typeface="+mn-lt"/>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3</a:t>
            </a:fld>
            <a:endParaRPr lang="en-US" noProof="0" dirty="0"/>
          </a:p>
        </p:txBody>
      </p:sp>
    </p:spTree>
    <p:extLst>
      <p:ext uri="{BB962C8B-B14F-4D97-AF65-F5344CB8AC3E}">
        <p14:creationId xmlns:p14="http://schemas.microsoft.com/office/powerpoint/2010/main" val="692897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22</a:t>
            </a:fld>
            <a:endParaRPr lang="en-US" noProof="0" dirty="0"/>
          </a:p>
        </p:txBody>
      </p:sp>
    </p:spTree>
    <p:extLst>
      <p:ext uri="{BB962C8B-B14F-4D97-AF65-F5344CB8AC3E}">
        <p14:creationId xmlns:p14="http://schemas.microsoft.com/office/powerpoint/2010/main" val="58707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23</a:t>
            </a:fld>
            <a:endParaRPr lang="en-US" noProof="0" dirty="0"/>
          </a:p>
        </p:txBody>
      </p:sp>
    </p:spTree>
    <p:extLst>
      <p:ext uri="{BB962C8B-B14F-4D97-AF65-F5344CB8AC3E}">
        <p14:creationId xmlns:p14="http://schemas.microsoft.com/office/powerpoint/2010/main" val="2808495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24</a:t>
            </a:fld>
            <a:endParaRPr lang="en-US" noProof="0" dirty="0"/>
          </a:p>
        </p:txBody>
      </p:sp>
    </p:spTree>
    <p:extLst>
      <p:ext uri="{BB962C8B-B14F-4D97-AF65-F5344CB8AC3E}">
        <p14:creationId xmlns:p14="http://schemas.microsoft.com/office/powerpoint/2010/main" val="644943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25</a:t>
            </a:fld>
            <a:endParaRPr lang="en-US" noProof="0" dirty="0"/>
          </a:p>
        </p:txBody>
      </p:sp>
    </p:spTree>
    <p:extLst>
      <p:ext uri="{BB962C8B-B14F-4D97-AF65-F5344CB8AC3E}">
        <p14:creationId xmlns:p14="http://schemas.microsoft.com/office/powerpoint/2010/main" val="1253500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26</a:t>
            </a:fld>
            <a:endParaRPr lang="en-US" noProof="0" dirty="0"/>
          </a:p>
        </p:txBody>
      </p:sp>
    </p:spTree>
    <p:extLst>
      <p:ext uri="{BB962C8B-B14F-4D97-AF65-F5344CB8AC3E}">
        <p14:creationId xmlns:p14="http://schemas.microsoft.com/office/powerpoint/2010/main" val="3399414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457200" algn="l" defTabSz="914217"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800" dirty="0"/>
              <a:t>Efficient procurement procedures save time and money, opening up much needed fiscal space, yet modern public procurement can also serve as a tool for achieving broader socioeconomic policy change.</a:t>
            </a:r>
          </a:p>
          <a:p>
            <a:pPr marL="457200" marR="0" lvl="0" indent="-457200" algn="l" defTabSz="914217"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800" dirty="0"/>
              <a:t>Government purchasing decisions, including more strategic use of technology, can be used to maximize value for money (</a:t>
            </a:r>
            <a:r>
              <a:rPr lang="en-US" sz="2800" dirty="0" err="1"/>
              <a:t>VfM</a:t>
            </a:r>
            <a:r>
              <a:rPr lang="en-US" sz="2800" dirty="0"/>
              <a:t>) as defined by a concept of “value” that goes beyond fiscal savings to include broader policy goals such as environmental sustainability, support for small enterprises, or protection of vulnerable groups in society</a:t>
            </a:r>
            <a:r>
              <a:rPr lang="en-US" sz="1800" b="0" i="0" kern="1200" dirty="0">
                <a:solidFill>
                  <a:schemeClr val="tx1"/>
                </a:solidFill>
                <a:effectLst/>
                <a:latin typeface="Arial" panose="020B0604020202020204" pitchFamily="34" charset="0"/>
                <a:ea typeface="+mn-ea"/>
                <a:cs typeface="Arial" panose="020B0604020202020204" pitchFamily="34" charset="0"/>
              </a:rPr>
              <a:t>.</a:t>
            </a:r>
          </a:p>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4</a:t>
            </a:fld>
            <a:endParaRPr lang="en-US"/>
          </a:p>
        </p:txBody>
      </p:sp>
    </p:spTree>
    <p:extLst>
      <p:ext uri="{BB962C8B-B14F-4D97-AF65-F5344CB8AC3E}">
        <p14:creationId xmlns:p14="http://schemas.microsoft.com/office/powerpoint/2010/main" val="3991785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rialMT"/>
              </a:rPr>
              <a:t>Currently, 57% of the countries (that replied to the OECD survey) that have a framework on strategic objectives in public procurement also include gender-related considerations (OECD, 2021)</a:t>
            </a:r>
          </a:p>
          <a:p>
            <a:pPr algn="l"/>
            <a:r>
              <a:rPr lang="en-US" sz="1800" b="1" i="0" u="none" strike="noStrike" baseline="0" dirty="0">
                <a:latin typeface="ArialMT"/>
              </a:rPr>
              <a:t>Voluntary application is more frequent, both for sub-contractors and for the supply chain. Only 7% of the countries require the application of their</a:t>
            </a:r>
          </a:p>
          <a:p>
            <a:pPr algn="l"/>
            <a:r>
              <a:rPr lang="en-US" sz="1800" b="1" i="0" u="none" strike="noStrike" baseline="0" dirty="0">
                <a:latin typeface="ArialMT"/>
              </a:rPr>
              <a:t>frameworks on gender considerations to the whole supply chain (OECD, 2020[8]).</a:t>
            </a:r>
            <a:endParaRPr lang="en-US" b="1"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5</a:t>
            </a:fld>
            <a:endParaRPr lang="en-US" noProof="0" dirty="0"/>
          </a:p>
        </p:txBody>
      </p:sp>
    </p:spTree>
    <p:extLst>
      <p:ext uri="{BB962C8B-B14F-4D97-AF65-F5344CB8AC3E}">
        <p14:creationId xmlns:p14="http://schemas.microsoft.com/office/powerpoint/2010/main" val="3116349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rtl="0">
              <a:spcAft>
                <a:spcPts val="600"/>
              </a:spcAft>
              <a:buClr>
                <a:srgbClr val="2F7F95"/>
              </a:buClr>
              <a:buFont typeface="Wingdings" panose="05000000000000000000" pitchFamily="2" charset="2"/>
              <a:buChar char="§"/>
            </a:pPr>
            <a:r>
              <a:rPr lang="en-US" sz="1200" dirty="0">
                <a:solidFill>
                  <a:schemeClr val="tx1">
                    <a:lumMod val="85000"/>
                    <a:lumOff val="15000"/>
                  </a:schemeClr>
                </a:solidFill>
                <a:cs typeface="Arial" panose="020B0604020202020204" pitchFamily="34" charset="0"/>
              </a:rPr>
              <a:t>Set </a:t>
            </a:r>
            <a:r>
              <a:rPr lang="en-US" sz="1200" b="1" dirty="0">
                <a:solidFill>
                  <a:schemeClr val="tx1">
                    <a:lumMod val="85000"/>
                    <a:lumOff val="15000"/>
                  </a:schemeClr>
                </a:solidFill>
                <a:cs typeface="Arial" panose="020B0604020202020204" pitchFamily="34" charset="0"/>
              </a:rPr>
              <a:t>technical specifications </a:t>
            </a:r>
            <a:r>
              <a:rPr lang="en-US" sz="1200" dirty="0">
                <a:solidFill>
                  <a:schemeClr val="tx1">
                    <a:lumMod val="85000"/>
                    <a:lumOff val="15000"/>
                  </a:schemeClr>
                </a:solidFill>
                <a:cs typeface="Arial" panose="020B0604020202020204" pitchFamily="34" charset="0"/>
              </a:rPr>
              <a:t>efficiently: innovative solutions are demand-driven</a:t>
            </a:r>
          </a:p>
          <a:p>
            <a:pPr marL="342900" indent="-342900">
              <a:spcAft>
                <a:spcPts val="600"/>
              </a:spcAft>
              <a:buClr>
                <a:srgbClr val="2F7F95"/>
              </a:buClr>
              <a:buFont typeface="Wingdings" panose="05000000000000000000" pitchFamily="2" charset="2"/>
              <a:buChar char="§"/>
            </a:pPr>
            <a:r>
              <a:rPr lang="en-US" sz="1200" b="1" dirty="0">
                <a:solidFill>
                  <a:prstClr val="black">
                    <a:lumMod val="85000"/>
                    <a:lumOff val="15000"/>
                  </a:prstClr>
                </a:solidFill>
                <a:cs typeface="29LT Adir" panose="00000506000000000000" pitchFamily="50" charset="-78"/>
              </a:rPr>
              <a:t>Efficient public procurement </a:t>
            </a:r>
            <a:r>
              <a:rPr lang="en-US" sz="1200" dirty="0">
                <a:solidFill>
                  <a:schemeClr val="tx1">
                    <a:lumMod val="85000"/>
                    <a:lumOff val="15000"/>
                  </a:schemeClr>
                </a:solidFill>
                <a:cs typeface="Arial" panose="020B0604020202020204" pitchFamily="34" charset="0"/>
              </a:rPr>
              <a:t>is key for SMEs participation</a:t>
            </a:r>
          </a:p>
          <a:p>
            <a:pPr marL="342900" indent="-342900">
              <a:spcAft>
                <a:spcPts val="600"/>
              </a:spcAft>
              <a:buClr>
                <a:srgbClr val="2F7F95"/>
              </a:buClr>
              <a:buFont typeface="Wingdings" panose="05000000000000000000" pitchFamily="2" charset="2"/>
              <a:buChar char="§"/>
            </a:pPr>
            <a:endParaRPr lang="en-US" sz="1200" dirty="0">
              <a:solidFill>
                <a:schemeClr val="tx1">
                  <a:lumMod val="85000"/>
                  <a:lumOff val="15000"/>
                </a:schemeClr>
              </a:solidFill>
              <a:cs typeface="Arial" panose="020B0604020202020204" pitchFamily="34" charset="0"/>
            </a:endParaRPr>
          </a:p>
          <a:p>
            <a:pPr marL="285750" indent="-285750">
              <a:spcAft>
                <a:spcPts val="600"/>
              </a:spcAft>
              <a:buClr>
                <a:srgbClr val="2F7F95"/>
              </a:buClr>
              <a:buFont typeface="Wingdings" panose="05000000000000000000" pitchFamily="2" charset="2"/>
              <a:buChar char="§"/>
            </a:pPr>
            <a:r>
              <a:rPr lang="en-US" sz="1200" dirty="0">
                <a:latin typeface="Arial" panose="020B0604020202020204" pitchFamily="34" charset="0"/>
                <a:cs typeface="Arial" panose="020B0604020202020204" pitchFamily="34" charset="0"/>
              </a:rPr>
              <a:t>It is estimated that </a:t>
            </a:r>
            <a:r>
              <a:rPr lang="en-US" sz="1200" b="1" dirty="0">
                <a:latin typeface="Arial" panose="020B0604020202020204" pitchFamily="34" charset="0"/>
                <a:cs typeface="Arial" panose="020B0604020202020204" pitchFamily="34" charset="0"/>
              </a:rPr>
              <a:t>between US$3trn and US$5trn will be needed every year </a:t>
            </a:r>
            <a:r>
              <a:rPr lang="en-US" sz="1200" dirty="0">
                <a:latin typeface="Arial" panose="020B0604020202020204" pitchFamily="34" charset="0"/>
                <a:cs typeface="Arial" panose="020B0604020202020204" pitchFamily="34" charset="0"/>
              </a:rPr>
              <a:t>to meet the </a:t>
            </a:r>
            <a:r>
              <a:rPr lang="en-US" sz="1200" b="1" dirty="0">
                <a:latin typeface="Arial" panose="020B0604020202020204" pitchFamily="34" charset="0"/>
                <a:cs typeface="Arial" panose="020B0604020202020204" pitchFamily="34" charset="0"/>
              </a:rPr>
              <a:t>SDGs by 2030</a:t>
            </a:r>
            <a:r>
              <a:rPr lang="en-US" sz="1200" dirty="0">
                <a:latin typeface="Arial" panose="020B0604020202020204" pitchFamily="34" charset="0"/>
                <a:cs typeface="Arial" panose="020B0604020202020204" pitchFamily="34" charset="0"/>
              </a:rPr>
              <a:t> (1).</a:t>
            </a:r>
          </a:p>
          <a:p>
            <a:pPr marL="285750" indent="-285750">
              <a:spcAft>
                <a:spcPts val="600"/>
              </a:spcAft>
              <a:buClr>
                <a:srgbClr val="2F7F95"/>
              </a:buClr>
              <a:buFont typeface="Wingdings" panose="05000000000000000000" pitchFamily="2" charset="2"/>
              <a:buChar char="§"/>
            </a:pPr>
            <a:r>
              <a:rPr lang="en-US" sz="1200" b="1" dirty="0">
                <a:latin typeface="Arial" panose="020B0604020202020204" pitchFamily="34" charset="0"/>
                <a:cs typeface="Arial" panose="020B0604020202020204" pitchFamily="34" charset="0"/>
              </a:rPr>
              <a:t>Effective public spending</a:t>
            </a:r>
            <a:r>
              <a:rPr lang="en-US" sz="1200" dirty="0">
                <a:latin typeface="Arial" panose="020B0604020202020204" pitchFamily="34" charset="0"/>
                <a:cs typeface="Arial" panose="020B0604020202020204" pitchFamily="34" charset="0"/>
              </a:rPr>
              <a:t> can help through less wasteful and more efficient spending practices on goods and services while promoting social and environmental sustainability (2).</a:t>
            </a:r>
          </a:p>
          <a:p>
            <a:pPr marL="342900" indent="-342900">
              <a:spcAft>
                <a:spcPts val="600"/>
              </a:spcAft>
              <a:buClr>
                <a:srgbClr val="2F7F95"/>
              </a:buClr>
              <a:buFont typeface="Wingdings" panose="05000000000000000000" pitchFamily="2" charset="2"/>
              <a:buChar char="§"/>
            </a:pPr>
            <a:r>
              <a:rPr lang="en-US" sz="1200" dirty="0">
                <a:solidFill>
                  <a:schemeClr val="tx1">
                    <a:lumMod val="85000"/>
                    <a:lumOff val="15000"/>
                  </a:schemeClr>
                </a:solidFill>
                <a:cs typeface="Arial" panose="020B0604020202020204" pitchFamily="34" charset="0"/>
              </a:rPr>
              <a:t>rages dialogue with suppliers </a:t>
            </a:r>
            <a:r>
              <a:rPr lang="en-US" sz="1200" dirty="0">
                <a:solidFill>
                  <a:prstClr val="black">
                    <a:lumMod val="85000"/>
                    <a:lumOff val="15000"/>
                  </a:prstClr>
                </a:solidFill>
                <a:cs typeface="29LT Adir" panose="00000506000000000000" pitchFamily="50" charset="-78"/>
              </a:rPr>
              <a:t>limits companies' access to non-competitive advantages</a:t>
            </a:r>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6</a:t>
            </a:fld>
            <a:endParaRPr lang="en-US" noProof="0" dirty="0"/>
          </a:p>
        </p:txBody>
      </p:sp>
    </p:spTree>
    <p:extLst>
      <p:ext uri="{BB962C8B-B14F-4D97-AF65-F5344CB8AC3E}">
        <p14:creationId xmlns:p14="http://schemas.microsoft.com/office/powerpoint/2010/main" val="1085951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1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rgbClr val="1C1C1C"/>
                </a:solidFill>
                <a:latin typeface="Arial" panose="020B0604020202020204" pitchFamily="34" charset="0"/>
                <a:cs typeface="Arial" panose="020B0604020202020204" pitchFamily="34" charset="0"/>
              </a:rPr>
              <a:t>In both developed and developing countries, women are facing tremendous challenges to accessing public contracts:</a:t>
            </a:r>
            <a:endParaRPr lang="en-US" sz="2400" b="0" i="0" kern="1200" dirty="0">
              <a:solidFill>
                <a:schemeClr val="tx1"/>
              </a:solidFill>
              <a:effectLst/>
              <a:latin typeface="Lato Regular" charset="0"/>
              <a:ea typeface="+mn-ea"/>
              <a:cs typeface="+mn-cs"/>
            </a:endParaRPr>
          </a:p>
          <a:p>
            <a:pPr marL="0" indent="0">
              <a:buFont typeface="Arial" panose="020B0604020202020204" pitchFamily="34" charset="0"/>
              <a:buNone/>
            </a:pPr>
            <a:r>
              <a:rPr lang="en-US" sz="1800" dirty="0">
                <a:solidFill>
                  <a:srgbClr val="000000"/>
                </a:solidFill>
                <a:effectLst/>
                <a:latin typeface="Calibri" panose="020F0502020204030204" pitchFamily="34" charset="0"/>
                <a:ea typeface="Calibri" panose="020F0502020204030204" pitchFamily="34" charset="0"/>
              </a:rPr>
              <a:t>International reports pointed to main challenges:</a:t>
            </a:r>
          </a:p>
          <a:p>
            <a:pPr marL="0" indent="0">
              <a:buFont typeface="Arial" panose="020B0604020202020204" pitchFamily="34" charset="0"/>
              <a:buNone/>
            </a:pPr>
            <a:endParaRPr lang="en-US" sz="1800" dirty="0">
              <a:solidFill>
                <a:srgbClr val="000000"/>
              </a:solidFill>
              <a:effectLst/>
              <a:latin typeface="Calibri" panose="020F0502020204030204" pitchFamily="34" charset="0"/>
              <a:ea typeface="Calibri" panose="020F0502020204030204" pitchFamily="34" charset="0"/>
            </a:endParaRPr>
          </a:p>
          <a:p>
            <a:pPr marL="285750" indent="-285750">
              <a:buFont typeface="Wingdings" panose="05000000000000000000" pitchFamily="2" charset="2"/>
              <a:buChar char="§"/>
            </a:pPr>
            <a:r>
              <a:rPr lang="en-US" sz="1800" dirty="0">
                <a:solidFill>
                  <a:srgbClr val="000000"/>
                </a:solidFill>
                <a:effectLst/>
                <a:latin typeface="Calibri" panose="020F0502020204030204" pitchFamily="34" charset="0"/>
                <a:ea typeface="Calibri" panose="020F0502020204030204" pitchFamily="34" charset="0"/>
              </a:rPr>
              <a:t>a perception that women entertain that they are not “good enough” or “qualified enough” to enter a competitive bidding process.</a:t>
            </a:r>
          </a:p>
          <a:p>
            <a:pPr marL="285750" indent="-285750">
              <a:buFont typeface="Wingdings" panose="05000000000000000000" pitchFamily="2" charset="2"/>
              <a:buChar char="§"/>
            </a:pPr>
            <a:r>
              <a:rPr lang="en-US" sz="1800" dirty="0">
                <a:solidFill>
                  <a:srgbClr val="000000"/>
                </a:solidFill>
                <a:effectLst/>
                <a:latin typeface="Calibri" panose="020F0502020204030204" pitchFamily="34" charset="0"/>
                <a:ea typeface="Calibri" panose="020F0502020204030204" pitchFamily="34" charset="0"/>
              </a:rPr>
              <a:t>they lack knowledge about how to access the procurement market and where to find opportunities .</a:t>
            </a:r>
          </a:p>
          <a:p>
            <a:pPr marL="285750" indent="-285750">
              <a:buFont typeface="Wingdings" panose="05000000000000000000" pitchFamily="2" charset="2"/>
              <a:buChar char="§"/>
            </a:pPr>
            <a:r>
              <a:rPr lang="en-US" sz="1800" dirty="0">
                <a:solidFill>
                  <a:srgbClr val="000000"/>
                </a:solidFill>
                <a:effectLst/>
                <a:latin typeface="Calibri" panose="020F0502020204030204" pitchFamily="34" charset="0"/>
                <a:ea typeface="Calibri" panose="020F0502020204030204" pitchFamily="34" charset="0"/>
              </a:rPr>
              <a:t>there is a disparity between men and women participation in procurement across sectors</a:t>
            </a:r>
            <a:r>
              <a:rPr lang="en-US" sz="1800" dirty="0">
                <a:effectLst/>
                <a:latin typeface="Calibri" panose="020F0502020204030204" pitchFamily="34" charset="0"/>
                <a:ea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rPr>
              <a:t>pointing to the need to target areas where women lag behind.</a:t>
            </a:r>
            <a:endParaRPr lang="en-US" sz="1800" b="0" i="0" kern="1200" dirty="0">
              <a:solidFill>
                <a:srgbClr val="000000"/>
              </a:solidFill>
              <a:effectLst/>
              <a:latin typeface="Calibri" panose="020F0502020204030204" pitchFamily="34" charset="0"/>
              <a:ea typeface="+mn-ea"/>
              <a:cs typeface="+mn-cs"/>
            </a:endParaRPr>
          </a:p>
          <a:p>
            <a:pPr marL="285750" indent="-285750">
              <a:buFont typeface="Wingdings" panose="05000000000000000000" pitchFamily="2" charset="2"/>
              <a:buChar char="§"/>
            </a:pPr>
            <a:r>
              <a:rPr lang="en-US" sz="2400" b="0" i="0" kern="1200" dirty="0">
                <a:solidFill>
                  <a:schemeClr val="tx1"/>
                </a:solidFill>
                <a:effectLst/>
                <a:latin typeface="Lato Regular" charset="0"/>
                <a:ea typeface="+mn-ea"/>
                <a:cs typeface="+mn-cs"/>
              </a:rPr>
              <a:t>WLSMEs face administrative, financial and procedural challenges in accessing and participating in public procurement markets, due to the complexity and costliness of procurement processes, as well as high levels of corruption</a:t>
            </a:r>
          </a:p>
          <a:p>
            <a:pPr marL="0" indent="0">
              <a:buFont typeface="Arial" panose="020B0604020202020204" pitchFamily="34" charset="0"/>
              <a:buNone/>
            </a:pPr>
            <a:endParaRPr lang="en-US" sz="2400" b="0" i="0" kern="1200" dirty="0">
              <a:solidFill>
                <a:schemeClr val="tx1"/>
              </a:solidFill>
              <a:effectLst/>
              <a:latin typeface="Lato Regular"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204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1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b="0" i="0" kern="1200" dirty="0">
              <a:solidFill>
                <a:schemeClr val="tx1"/>
              </a:solidFill>
              <a:effectLst/>
              <a:latin typeface="Lato Regular"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968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1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b="0" i="0" kern="1200" dirty="0">
              <a:solidFill>
                <a:schemeClr val="tx1"/>
              </a:solidFill>
              <a:effectLst/>
              <a:latin typeface="Lato Regular"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910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1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b="0" i="0" kern="1200" dirty="0">
              <a:solidFill>
                <a:schemeClr val="tx1"/>
              </a:solidFill>
              <a:effectLst/>
              <a:latin typeface="Lato Regular"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445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5.png"/><Relationship Id="rId9"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D1D313A2-A4D4-40DF-A0C2-C29F64168525}"/>
              </a:ext>
            </a:extLst>
          </p:cNvPr>
          <p:cNvSpPr>
            <a:spLocks noGrp="1"/>
          </p:cNvSpPr>
          <p:nvPr>
            <p:ph type="pic" sz="quarter" idx="13"/>
          </p:nvPr>
        </p:nvSpPr>
        <p:spPr>
          <a:xfrm>
            <a:off x="0" y="8555"/>
            <a:ext cx="12192000" cy="6858000"/>
          </a:xfrm>
        </p:spPr>
        <p:txBody>
          <a:body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r>
              <a:rPr lang="en-US" noProof="0"/>
              <a:t>5/14/2021</a:t>
            </a:r>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a:t>Public Procurement Reform in Lebanon</a:t>
            </a:r>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3" name="Subtitle 2"/>
          <p:cNvSpPr>
            <a:spLocks noGrp="1"/>
          </p:cNvSpPr>
          <p:nvPr>
            <p:ph type="subTitle" idx="1"/>
          </p:nvPr>
        </p:nvSpPr>
        <p:spPr>
          <a:xfrm>
            <a:off x="898946" y="4508500"/>
            <a:ext cx="5118100" cy="1279652"/>
          </a:xfrm>
        </p:spPr>
        <p:txBody>
          <a:bodyPr lIns="91440" rIns="9144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2" name="Title 1"/>
          <p:cNvSpPr>
            <a:spLocks noGrp="1"/>
          </p:cNvSpPr>
          <p:nvPr>
            <p:ph type="ctrTitle"/>
          </p:nvPr>
        </p:nvSpPr>
        <p:spPr>
          <a:xfrm>
            <a:off x="898946" y="2057400"/>
            <a:ext cx="5118100" cy="1929066"/>
          </a:xfrm>
        </p:spPr>
        <p:txBody>
          <a:bodyPr anchor="b">
            <a:noAutofit/>
          </a:bodyPr>
          <a:lstStyle>
            <a:lvl1pPr algn="l">
              <a:lnSpc>
                <a:spcPct val="90000"/>
              </a:lnSpc>
              <a:defRPr sz="5400" b="1" spc="-50" baseline="0">
                <a:solidFill>
                  <a:schemeClr val="bg1"/>
                </a:solidFill>
                <a:latin typeface="+mn-lt"/>
              </a:defRPr>
            </a:lvl1pPr>
          </a:lstStyle>
          <a:p>
            <a:r>
              <a:rPr lang="en-US" noProof="0"/>
              <a:t>Click to edit Master title style</a:t>
            </a:r>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with logo">
    <p:spTree>
      <p:nvGrpSpPr>
        <p:cNvPr id="1" name=""/>
        <p:cNvGrpSpPr/>
        <p:nvPr/>
      </p:nvGrpSpPr>
      <p:grpSpPr>
        <a:xfrm>
          <a:off x="0" y="0"/>
          <a:ext cx="0" cy="0"/>
          <a:chOff x="0" y="0"/>
          <a:chExt cx="0" cy="0"/>
        </a:xfrm>
      </p:grpSpPr>
      <p:sp>
        <p:nvSpPr>
          <p:cNvPr id="6" name="Parallélogramme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lvl1pPr>
              <a:defRPr>
                <a:solidFill>
                  <a:schemeClr val="tx1">
                    <a:lumMod val="75000"/>
                    <a:lumOff val="25000"/>
                  </a:schemeClr>
                </a:solidFill>
              </a:defRPr>
            </a:lvl1pPr>
          </a:lstStyle>
          <a:p>
            <a:r>
              <a:rPr lang="en-US" noProof="0"/>
              <a:t>5/14/2021</a:t>
            </a:r>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a:t>Public Procurement Reform in Lebanon</a:t>
            </a:r>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09077" y="18392"/>
            <a:ext cx="1775534" cy="548640"/>
          </a:xfrm>
          <a:prstGeom prst="rect">
            <a:avLst/>
          </a:prstGeom>
        </p:spPr>
      </p:pic>
    </p:spTree>
    <p:extLst>
      <p:ext uri="{BB962C8B-B14F-4D97-AF65-F5344CB8AC3E}">
        <p14:creationId xmlns:p14="http://schemas.microsoft.com/office/powerpoint/2010/main" val="2135971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69866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786383"/>
            <a:ext cx="3068833" cy="2093975"/>
          </a:xfrm>
        </p:spPr>
        <p:txBody>
          <a:bodyPr anchor="b">
            <a:normAutofit/>
          </a:bodyPr>
          <a:lstStyle>
            <a:lvl1pPr>
              <a:lnSpc>
                <a:spcPct val="90000"/>
              </a:lnSpc>
              <a:defRPr sz="3600" b="0">
                <a:solidFill>
                  <a:srgbClr val="FFFFFF"/>
                </a:solidFill>
              </a:defRPr>
            </a:lvl1pPr>
          </a:lstStyle>
          <a:p>
            <a:r>
              <a:rPr lang="en-US" noProof="0"/>
              <a:t>Click to edit Master title style</a:t>
            </a:r>
          </a:p>
        </p:txBody>
      </p:sp>
      <p:sp>
        <p:nvSpPr>
          <p:cNvPr id="3" name="Content Placeholder 2"/>
          <p:cNvSpPr>
            <a:spLocks noGrp="1"/>
          </p:cNvSpPr>
          <p:nvPr>
            <p:ph idx="1"/>
          </p:nvPr>
        </p:nvSpPr>
        <p:spPr>
          <a:xfrm>
            <a:off x="5458984" y="812800"/>
            <a:ext cx="5713841" cy="486860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092200" y="3043050"/>
            <a:ext cx="3068832" cy="2638359"/>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solidFill>
            <a:srgbClr val="495D47"/>
          </a:solidFill>
          <a:ln>
            <a:solidFill>
              <a:srgbClr val="495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rgbClr val="698667"/>
          </a:solidFill>
          <a:ln>
            <a:solidFill>
              <a:srgbClr val="698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ooter Placeholder 4"/>
          <p:cNvSpPr>
            <a:spLocks noGrp="1"/>
          </p:cNvSpPr>
          <p:nvPr>
            <p:ph type="ftr" sz="quarter" idx="3"/>
          </p:nvPr>
        </p:nvSpPr>
        <p:spPr>
          <a:xfrm>
            <a:off x="1097279" y="6501430"/>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r>
              <a:rPr lang="en-US" noProof="0"/>
              <a:t>Public Procurement Reform in Lebanon</a:t>
            </a:r>
            <a:endParaRPr lang="en-US" noProof="0" dirty="0"/>
          </a:p>
        </p:txBody>
      </p:sp>
      <p:sp>
        <p:nvSpPr>
          <p:cNvPr id="24" name="Slide Number Placeholder 5"/>
          <p:cNvSpPr txBox="1">
            <a:spLocks/>
          </p:cNvSpPr>
          <p:nvPr userDrawn="1"/>
        </p:nvSpPr>
        <p:spPr>
          <a:xfrm>
            <a:off x="10727137" y="6496334"/>
            <a:ext cx="715148" cy="370221"/>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mtClean="0"/>
              <a:pPr/>
              <a:t>‹#›</a:t>
            </a:fld>
            <a:endParaRPr lang="en-US" dirty="0"/>
          </a:p>
        </p:txBody>
      </p:sp>
      <p:sp>
        <p:nvSpPr>
          <p:cNvPr id="28" name="Date Placeholder 6">
            <a:extLst>
              <a:ext uri="{FF2B5EF4-FFF2-40B4-BE49-F238E27FC236}">
                <a16:creationId xmlns:a16="http://schemas.microsoft.com/office/drawing/2014/main" id="{354D8B55-9EA8-4B81-8E84-9B93B0A27559}"/>
              </a:ext>
            </a:extLst>
          </p:cNvPr>
          <p:cNvSpPr>
            <a:spLocks noGrp="1"/>
          </p:cNvSpPr>
          <p:nvPr>
            <p:ph type="dt" sz="half" idx="10"/>
          </p:nvPr>
        </p:nvSpPr>
        <p:spPr>
          <a:xfrm>
            <a:off x="7378887" y="6498606"/>
            <a:ext cx="2369906" cy="370221"/>
          </a:xfrm>
        </p:spPr>
        <p:txBody>
          <a:bodyPr/>
          <a:lstStyle/>
          <a:p>
            <a:r>
              <a:rPr lang="en-US"/>
              <a:t>5/14/2021</a:t>
            </a:r>
            <a:endParaRPr lang="en-US" dirty="0"/>
          </a:p>
        </p:txBody>
      </p:sp>
    </p:spTree>
    <p:extLst>
      <p:ext uri="{BB962C8B-B14F-4D97-AF65-F5344CB8AC3E}">
        <p14:creationId xmlns:p14="http://schemas.microsoft.com/office/powerpoint/2010/main" val="2889208350"/>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417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opti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69866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458984" y="497808"/>
            <a:ext cx="5713841" cy="4868609"/>
          </a:xfrm>
        </p:spPr>
        <p:txBody>
          <a:bodyPr anchor="ctr"/>
          <a:lstStyle>
            <a:lvl1pPr>
              <a:buClr>
                <a:srgbClr val="698667"/>
              </a:buClr>
              <a:defRPr/>
            </a:lvl1pPr>
            <a:lvl2pPr>
              <a:buClr>
                <a:srgbClr val="698667"/>
              </a:buClr>
              <a:defRPr/>
            </a:lvl2pPr>
            <a:lvl3pPr>
              <a:buClr>
                <a:srgbClr val="698667"/>
              </a:buClr>
              <a:defRPr/>
            </a:lvl3pPr>
            <a:lvl4pPr>
              <a:buClr>
                <a:srgbClr val="698667"/>
              </a:buClr>
              <a:defRPr/>
            </a:lvl4pPr>
            <a:lvl5pPr>
              <a:buClr>
                <a:srgbClr val="698667"/>
              </a:buClr>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solidFill>
            <a:srgbClr val="849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rgbClr val="69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6BC7DA98-7B92-4F45-80F8-1AEF72A601CF}"/>
              </a:ext>
            </a:extLst>
          </p:cNvPr>
          <p:cNvSpPr/>
          <p:nvPr userDrawn="1"/>
        </p:nvSpPr>
        <p:spPr>
          <a:xfrm>
            <a:off x="1078230" y="2017071"/>
            <a:ext cx="3576082" cy="1857378"/>
          </a:xfrm>
          <a:prstGeom prst="rect">
            <a:avLst/>
          </a:prstGeom>
          <a:solidFill>
            <a:srgbClr val="495D47"/>
          </a:solidFill>
          <a:ln>
            <a:solidFill>
              <a:srgbClr val="495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092200" y="1885125"/>
            <a:ext cx="3314700" cy="2093975"/>
          </a:xfrm>
        </p:spPr>
        <p:txBody>
          <a:bodyPr anchor="ctr">
            <a:normAutofit/>
          </a:bodyPr>
          <a:lstStyle>
            <a:lvl1pPr>
              <a:lnSpc>
                <a:spcPct val="90000"/>
              </a:lnSpc>
              <a:defRPr sz="4400" b="1">
                <a:solidFill>
                  <a:srgbClr val="FFFFFF"/>
                </a:solidFill>
                <a:latin typeface="+mn-lt"/>
              </a:defRPr>
            </a:lvl1pPr>
          </a:lstStyle>
          <a:p>
            <a:r>
              <a:rPr lang="en-US" noProof="0" dirty="0"/>
              <a:t>Click to edit Master title style</a:t>
            </a:r>
          </a:p>
        </p:txBody>
      </p:sp>
      <p:sp>
        <p:nvSpPr>
          <p:cNvPr id="16" name="Date Placeholder 3"/>
          <p:cNvSpPr>
            <a:spLocks noGrp="1"/>
          </p:cNvSpPr>
          <p:nvPr>
            <p:ph type="dt" sz="half" idx="2"/>
          </p:nvPr>
        </p:nvSpPr>
        <p:spPr>
          <a:xfrm>
            <a:off x="7175319" y="6501430"/>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noProof="0"/>
              <a:t>5/14/2021</a:t>
            </a:r>
            <a:endParaRPr lang="en-US" noProof="0" dirty="0"/>
          </a:p>
        </p:txBody>
      </p:sp>
      <p:sp>
        <p:nvSpPr>
          <p:cNvPr id="17" name="Footer Placeholder 4"/>
          <p:cNvSpPr>
            <a:spLocks noGrp="1"/>
          </p:cNvSpPr>
          <p:nvPr>
            <p:ph type="ftr" sz="quarter" idx="3"/>
          </p:nvPr>
        </p:nvSpPr>
        <p:spPr>
          <a:xfrm>
            <a:off x="1097279" y="6501430"/>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r>
              <a:rPr lang="en-US" noProof="0"/>
              <a:t>Public Procurement Reform in Lebanon</a:t>
            </a:r>
            <a:endParaRPr lang="en-US" noProof="0" dirty="0"/>
          </a:p>
        </p:txBody>
      </p:sp>
      <p:sp>
        <p:nvSpPr>
          <p:cNvPr id="21" name="Slide Number Placeholder 5"/>
          <p:cNvSpPr txBox="1">
            <a:spLocks/>
          </p:cNvSpPr>
          <p:nvPr userDrawn="1"/>
        </p:nvSpPr>
        <p:spPr>
          <a:xfrm>
            <a:off x="10727137" y="6496334"/>
            <a:ext cx="715148" cy="370221"/>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option 3">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
        <p:nvSpPr>
          <p:cNvPr id="21" name="Date Placeholder 3"/>
          <p:cNvSpPr txBox="1">
            <a:spLocks/>
          </p:cNvSpPr>
          <p:nvPr userDrawn="1"/>
        </p:nvSpPr>
        <p:spPr>
          <a:xfrm>
            <a:off x="7390263" y="6496334"/>
            <a:ext cx="2369906" cy="370221"/>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5/14/2021</a:t>
            </a:r>
            <a:endParaRPr lang="en-US" dirty="0"/>
          </a:p>
        </p:txBody>
      </p:sp>
      <p:sp>
        <p:nvSpPr>
          <p:cNvPr id="22" name="Footer Placeholder 4"/>
          <p:cNvSpPr txBox="1">
            <a:spLocks/>
          </p:cNvSpPr>
          <p:nvPr userDrawn="1"/>
        </p:nvSpPr>
        <p:spPr>
          <a:xfrm>
            <a:off x="927066" y="6496334"/>
            <a:ext cx="4443324" cy="370221"/>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Public Procurement Reform in Lebanon</a:t>
            </a:r>
            <a:endParaRPr lang="en-US" dirty="0"/>
          </a:p>
        </p:txBody>
      </p:sp>
      <p:sp>
        <p:nvSpPr>
          <p:cNvPr id="23" name="Slide Number Placeholder 5"/>
          <p:cNvSpPr txBox="1">
            <a:spLocks/>
          </p:cNvSpPr>
          <p:nvPr userDrawn="1"/>
        </p:nvSpPr>
        <p:spPr>
          <a:xfrm>
            <a:off x="10727137" y="6496334"/>
            <a:ext cx="715148" cy="370221"/>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5104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option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6518529" y="943430"/>
            <a:ext cx="4654296"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Rectangle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rgbClr val="849E82"/>
          </a:solidFill>
          <a:ln>
            <a:solidFill>
              <a:srgbClr val="849E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Date Placeholder 3"/>
          <p:cNvSpPr txBox="1">
            <a:spLocks/>
          </p:cNvSpPr>
          <p:nvPr userDrawn="1"/>
        </p:nvSpPr>
        <p:spPr>
          <a:xfrm>
            <a:off x="7390263" y="6496334"/>
            <a:ext cx="2369906" cy="370221"/>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5/14/2021</a:t>
            </a:r>
            <a:endParaRPr lang="en-US" dirty="0"/>
          </a:p>
        </p:txBody>
      </p:sp>
      <p:sp>
        <p:nvSpPr>
          <p:cNvPr id="15" name="Footer Placeholder 4"/>
          <p:cNvSpPr txBox="1">
            <a:spLocks/>
          </p:cNvSpPr>
          <p:nvPr userDrawn="1"/>
        </p:nvSpPr>
        <p:spPr>
          <a:xfrm>
            <a:off x="1104490" y="6496334"/>
            <a:ext cx="4443324" cy="370221"/>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Public Procurement Reform in Lebanon</a:t>
            </a:r>
            <a:endParaRPr lang="en-US" dirty="0"/>
          </a:p>
        </p:txBody>
      </p:sp>
      <p:sp>
        <p:nvSpPr>
          <p:cNvPr id="16" name="Slide Number Placeholder 5"/>
          <p:cNvSpPr txBox="1">
            <a:spLocks/>
          </p:cNvSpPr>
          <p:nvPr userDrawn="1"/>
        </p:nvSpPr>
        <p:spPr>
          <a:xfrm>
            <a:off x="10727137" y="6496334"/>
            <a:ext cx="715148" cy="370221"/>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98616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687403" y="1009934"/>
            <a:ext cx="5083911" cy="5454276"/>
          </a:xfrm>
          <a:solidFill>
            <a:srgbClr val="698667"/>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75314" y="5096632"/>
            <a:ext cx="2028687" cy="1094618"/>
          </a:xfrm>
        </p:spPr>
        <p:txBody>
          <a:bodyPr anchor="b"/>
          <a:lstStyle>
            <a:lvl1pPr marL="0" indent="0" algn="r">
              <a:buNone/>
              <a:defRPr i="1">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5" name="Title 4">
            <a:extLst>
              <a:ext uri="{FF2B5EF4-FFF2-40B4-BE49-F238E27FC236}">
                <a16:creationId xmlns:a16="http://schemas.microsoft.com/office/drawing/2014/main" id="{16EFF903-F1F3-440A-B12C-9FD51606B03D}"/>
              </a:ext>
            </a:extLst>
          </p:cNvPr>
          <p:cNvSpPr>
            <a:spLocks noGrp="1"/>
          </p:cNvSpPr>
          <p:nvPr>
            <p:ph type="title"/>
          </p:nvPr>
        </p:nvSpPr>
        <p:spPr>
          <a:xfrm>
            <a:off x="906209" y="313895"/>
            <a:ext cx="10476020" cy="822960"/>
          </a:xfrm>
        </p:spPr>
        <p:txBody>
          <a:bodyPr/>
          <a:lstStyle/>
          <a:p>
            <a:r>
              <a:rPr lang="en-US" noProof="0" dirty="0"/>
              <a:t>Click to edit Master title style</a:t>
            </a:r>
          </a:p>
        </p:txBody>
      </p:sp>
      <p:sp>
        <p:nvSpPr>
          <p:cNvPr id="11" name="Date Placeholder 1">
            <a:extLst>
              <a:ext uri="{FF2B5EF4-FFF2-40B4-BE49-F238E27FC236}">
                <a16:creationId xmlns:a16="http://schemas.microsoft.com/office/drawing/2014/main" id="{94E9223F-721F-47BF-9FD5-0F8D12FF0DE1}"/>
              </a:ext>
            </a:extLst>
          </p:cNvPr>
          <p:cNvSpPr>
            <a:spLocks noGrp="1"/>
          </p:cNvSpPr>
          <p:nvPr>
            <p:ph type="dt" sz="half" idx="10"/>
          </p:nvPr>
        </p:nvSpPr>
        <p:spPr>
          <a:xfrm>
            <a:off x="7390263" y="6496334"/>
            <a:ext cx="2369906" cy="370221"/>
          </a:xfrm>
        </p:spPr>
        <p:txBody>
          <a:bodyPr/>
          <a:lstStyle>
            <a:lvl1pPr>
              <a:defRPr>
                <a:solidFill>
                  <a:schemeClr val="tx1">
                    <a:lumMod val="75000"/>
                    <a:lumOff val="25000"/>
                  </a:schemeClr>
                </a:solidFill>
              </a:defRPr>
            </a:lvl1pPr>
          </a:lstStyle>
          <a:p>
            <a:r>
              <a:rPr lang="en-US" noProof="0"/>
              <a:t>5/14/2021</a:t>
            </a:r>
            <a:endParaRPr lang="en-US" noProof="0" dirty="0"/>
          </a:p>
        </p:txBody>
      </p:sp>
      <p:sp>
        <p:nvSpPr>
          <p:cNvPr id="12"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a:xfrm>
            <a:off x="927066" y="6496334"/>
            <a:ext cx="4443324" cy="370221"/>
          </a:xfrm>
        </p:spPr>
        <p:txBody>
          <a:bodyPr/>
          <a:lstStyle>
            <a:lvl1pPr>
              <a:defRPr>
                <a:solidFill>
                  <a:schemeClr val="tx1">
                    <a:lumMod val="75000"/>
                    <a:lumOff val="25000"/>
                  </a:schemeClr>
                </a:solidFill>
              </a:defRPr>
            </a:lvl1pPr>
          </a:lstStyle>
          <a:p>
            <a:r>
              <a:rPr lang="en-US" noProof="0"/>
              <a:t>Public Procurement Reform in Lebanon</a:t>
            </a:r>
            <a:endParaRPr lang="en-US" noProof="0" dirty="0"/>
          </a:p>
        </p:txBody>
      </p:sp>
      <p:sp>
        <p:nvSpPr>
          <p:cNvPr id="13"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727137" y="6496334"/>
            <a:ext cx="715148" cy="370221"/>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Tree>
    <p:extLst>
      <p:ext uri="{BB962C8B-B14F-4D97-AF65-F5344CB8AC3E}">
        <p14:creationId xmlns:p14="http://schemas.microsoft.com/office/powerpoint/2010/main" val="4286939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entered 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
        <p:nvSpPr>
          <p:cNvPr id="2" name="Title 1"/>
          <p:cNvSpPr>
            <a:spLocks noGrp="1"/>
          </p:cNvSpPr>
          <p:nvPr>
            <p:ph type="title"/>
          </p:nvPr>
        </p:nvSpPr>
        <p:spPr>
          <a:xfrm>
            <a:off x="3068577" y="880375"/>
            <a:ext cx="6054846" cy="634336"/>
          </a:xfrm>
        </p:spPr>
        <p:txBody>
          <a:bodyPr anchor="ctr">
            <a:noAutofit/>
          </a:bodyPr>
          <a:lstStyle>
            <a:lvl1pPr algn="ctr">
              <a:lnSpc>
                <a:spcPct val="90000"/>
              </a:lnSpc>
              <a:defRPr sz="3600" b="1" i="0">
                <a:solidFill>
                  <a:schemeClr val="tx1">
                    <a:lumMod val="75000"/>
                    <a:lumOff val="25000"/>
                  </a:schemeClr>
                </a:solidFill>
                <a:latin typeface="+mn-lt"/>
              </a:defRPr>
            </a:lvl1pPr>
          </a:lstStyle>
          <a:p>
            <a:r>
              <a:rPr lang="en-US" noProof="0"/>
              <a:t>Click to edit Master title style</a:t>
            </a:r>
          </a:p>
        </p:txBody>
      </p:sp>
      <p:sp>
        <p:nvSpPr>
          <p:cNvPr id="19" name="Rectangle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Date Placeholder 3"/>
          <p:cNvSpPr txBox="1">
            <a:spLocks/>
          </p:cNvSpPr>
          <p:nvPr userDrawn="1"/>
        </p:nvSpPr>
        <p:spPr>
          <a:xfrm>
            <a:off x="7390263" y="6496334"/>
            <a:ext cx="2369906" cy="370221"/>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5/14/2021</a:t>
            </a:r>
            <a:endParaRPr lang="en-US" dirty="0"/>
          </a:p>
        </p:txBody>
      </p:sp>
      <p:sp>
        <p:nvSpPr>
          <p:cNvPr id="16" name="Footer Placeholder 4"/>
          <p:cNvSpPr txBox="1">
            <a:spLocks/>
          </p:cNvSpPr>
          <p:nvPr userDrawn="1"/>
        </p:nvSpPr>
        <p:spPr>
          <a:xfrm>
            <a:off x="927066" y="6496334"/>
            <a:ext cx="4443324" cy="370221"/>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Public Procurement Reform in Lebanon</a:t>
            </a:r>
          </a:p>
        </p:txBody>
      </p:sp>
      <p:sp>
        <p:nvSpPr>
          <p:cNvPr id="17" name="Slide Number Placeholder 5"/>
          <p:cNvSpPr txBox="1">
            <a:spLocks/>
          </p:cNvSpPr>
          <p:nvPr userDrawn="1"/>
        </p:nvSpPr>
        <p:spPr>
          <a:xfrm>
            <a:off x="10727137" y="6496334"/>
            <a:ext cx="715148" cy="370221"/>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67602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solidFill>
        </p:spPr>
        <p:txBody>
          <a:bodyPr lIns="457200" tIns="45720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p:cNvSpPr>
            <a:spLocks noGrp="1"/>
          </p:cNvSpPr>
          <p:nvPr>
            <p:ph type="title"/>
          </p:nvPr>
        </p:nvSpPr>
        <p:spPr>
          <a:xfrm>
            <a:off x="1097279" y="4799362"/>
            <a:ext cx="10113645" cy="743682"/>
          </a:xfrm>
        </p:spPr>
        <p:txBody>
          <a:bodyPr tIns="0" bIns="0" anchor="b">
            <a:noAutofit/>
          </a:bodyPr>
          <a:lstStyle>
            <a:lvl1pPr algn="ctr">
              <a:defRPr sz="4400" b="1">
                <a:solidFill>
                  <a:srgbClr val="FFFFFF"/>
                </a:solidFill>
              </a:defRPr>
            </a:lvl1pPr>
          </a:lstStyle>
          <a:p>
            <a:r>
              <a:rPr lang="en-US" noProof="0"/>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9" name="Rectangle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rgbClr val="495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Date Placeholder 1">
            <a:extLst>
              <a:ext uri="{FF2B5EF4-FFF2-40B4-BE49-F238E27FC236}">
                <a16:creationId xmlns:a16="http://schemas.microsoft.com/office/drawing/2014/main" id="{94E9223F-721F-47BF-9FD5-0F8D12FF0DE1}"/>
              </a:ext>
            </a:extLst>
          </p:cNvPr>
          <p:cNvSpPr>
            <a:spLocks noGrp="1"/>
          </p:cNvSpPr>
          <p:nvPr>
            <p:ph type="dt" sz="half" idx="10"/>
          </p:nvPr>
        </p:nvSpPr>
        <p:spPr>
          <a:xfrm>
            <a:off x="7390263" y="6496334"/>
            <a:ext cx="2369906" cy="370221"/>
          </a:xfrm>
        </p:spPr>
        <p:txBody>
          <a:bodyPr/>
          <a:lstStyle>
            <a:lvl1pPr>
              <a:defRPr>
                <a:solidFill>
                  <a:schemeClr val="bg1"/>
                </a:solidFill>
              </a:defRPr>
            </a:lvl1pPr>
          </a:lstStyle>
          <a:p>
            <a:r>
              <a:rPr lang="en-US"/>
              <a:t>5/14/2021</a:t>
            </a:r>
            <a:endParaRPr lang="en-US" dirty="0"/>
          </a:p>
        </p:txBody>
      </p:sp>
      <p:sp>
        <p:nvSpPr>
          <p:cNvPr id="11"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a:xfrm>
            <a:off x="927066" y="6496334"/>
            <a:ext cx="4443324" cy="370221"/>
          </a:xfrm>
        </p:spPr>
        <p:txBody>
          <a:bodyPr/>
          <a:lstStyle>
            <a:lvl1pPr>
              <a:defRPr>
                <a:solidFill>
                  <a:schemeClr val="bg1"/>
                </a:solidFill>
              </a:defRPr>
            </a:lvl1pPr>
          </a:lstStyle>
          <a:p>
            <a:r>
              <a:rPr lang="en-US"/>
              <a:t>Public Procurement Reform in Lebanon</a:t>
            </a:r>
            <a:endParaRPr lang="en-US" dirty="0"/>
          </a:p>
        </p:txBody>
      </p:sp>
      <p:sp>
        <p:nvSpPr>
          <p:cNvPr id="12"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727137" y="6496334"/>
            <a:ext cx="715148" cy="370221"/>
          </a:xfrm>
        </p:spPr>
        <p:txBody>
          <a:bodyPr/>
          <a:lstStyle>
            <a:lvl1pPr>
              <a:defRPr>
                <a:solidFill>
                  <a:schemeClr val="bg1"/>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98695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066419" y="1450751"/>
            <a:ext cx="10356753" cy="441834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4">
            <a:extLst>
              <a:ext uri="{FF2B5EF4-FFF2-40B4-BE49-F238E27FC236}">
                <a16:creationId xmlns:a16="http://schemas.microsoft.com/office/drawing/2014/main" id="{16EFF903-F1F3-440A-B12C-9FD51606B03D}"/>
              </a:ext>
            </a:extLst>
          </p:cNvPr>
          <p:cNvSpPr>
            <a:spLocks noGrp="1"/>
          </p:cNvSpPr>
          <p:nvPr>
            <p:ph type="title"/>
          </p:nvPr>
        </p:nvSpPr>
        <p:spPr>
          <a:xfrm>
            <a:off x="906209" y="313895"/>
            <a:ext cx="10476020" cy="822960"/>
          </a:xfrm>
        </p:spPr>
        <p:txBody>
          <a:bodyPr/>
          <a:lstStyle/>
          <a:p>
            <a:r>
              <a:rPr lang="en-US" noProof="0" dirty="0"/>
              <a:t>Click to edit Master title style</a:t>
            </a:r>
          </a:p>
        </p:txBody>
      </p:sp>
      <p:sp>
        <p:nvSpPr>
          <p:cNvPr id="11" name="Date Placeholder 1">
            <a:extLst>
              <a:ext uri="{FF2B5EF4-FFF2-40B4-BE49-F238E27FC236}">
                <a16:creationId xmlns:a16="http://schemas.microsoft.com/office/drawing/2014/main" id="{94E9223F-721F-47BF-9FD5-0F8D12FF0DE1}"/>
              </a:ext>
            </a:extLst>
          </p:cNvPr>
          <p:cNvSpPr>
            <a:spLocks noGrp="1"/>
          </p:cNvSpPr>
          <p:nvPr>
            <p:ph type="dt" sz="half" idx="10"/>
          </p:nvPr>
        </p:nvSpPr>
        <p:spPr>
          <a:xfrm>
            <a:off x="7390263" y="6496334"/>
            <a:ext cx="2369906" cy="370221"/>
          </a:xfrm>
        </p:spPr>
        <p:txBody>
          <a:bodyPr/>
          <a:lstStyle>
            <a:lvl1pPr>
              <a:defRPr>
                <a:solidFill>
                  <a:schemeClr val="tx1">
                    <a:lumMod val="75000"/>
                    <a:lumOff val="25000"/>
                  </a:schemeClr>
                </a:solidFill>
              </a:defRPr>
            </a:lvl1pPr>
          </a:lstStyle>
          <a:p>
            <a:r>
              <a:rPr lang="en-US" noProof="0"/>
              <a:t>5/14/2021</a:t>
            </a:r>
            <a:endParaRPr lang="en-US" noProof="0" dirty="0"/>
          </a:p>
        </p:txBody>
      </p:sp>
      <p:sp>
        <p:nvSpPr>
          <p:cNvPr id="12"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a:xfrm>
            <a:off x="927066" y="6496334"/>
            <a:ext cx="4443324" cy="370221"/>
          </a:xfrm>
        </p:spPr>
        <p:txBody>
          <a:bodyPr/>
          <a:lstStyle>
            <a:lvl1pPr>
              <a:defRPr>
                <a:solidFill>
                  <a:schemeClr val="tx1">
                    <a:lumMod val="75000"/>
                    <a:lumOff val="25000"/>
                  </a:schemeClr>
                </a:solidFill>
              </a:defRPr>
            </a:lvl1pPr>
          </a:lstStyle>
          <a:p>
            <a:r>
              <a:rPr lang="en-US" noProof="0"/>
              <a:t>Public Procurement Reform in Lebanon</a:t>
            </a:r>
            <a:endParaRPr lang="en-US" noProof="0" dirty="0"/>
          </a:p>
        </p:txBody>
      </p:sp>
      <p:sp>
        <p:nvSpPr>
          <p:cNvPr id="13"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727137" y="6496334"/>
            <a:ext cx="715148" cy="370221"/>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Parallélogramme 14">
            <a:extLst>
              <a:ext uri="{FF2B5EF4-FFF2-40B4-BE49-F238E27FC236}">
                <a16:creationId xmlns:a16="http://schemas.microsoft.com/office/drawing/2014/main" id="{D20796F3-5674-4AF5-9623-575731F82E52}"/>
              </a:ext>
            </a:extLst>
          </p:cNvPr>
          <p:cNvSpPr/>
          <p:nvPr userDrawn="1"/>
        </p:nvSpPr>
        <p:spPr>
          <a:xfrm>
            <a:off x="8529574"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Vertical Title 1"/>
          <p:cNvSpPr>
            <a:spLocks noGrp="1"/>
          </p:cNvSpPr>
          <p:nvPr>
            <p:ph type="title" orient="vert"/>
          </p:nvPr>
        </p:nvSpPr>
        <p:spPr>
          <a:xfrm>
            <a:off x="8724900" y="1346200"/>
            <a:ext cx="2448033" cy="4530725"/>
          </a:xfrm>
        </p:spPr>
        <p:txBody>
          <a:bodyPr vert="eaVert"/>
          <a:lstStyle/>
          <a:p>
            <a:r>
              <a:rPr lang="en-US" noProof="0"/>
              <a:t>Click to edit Master title style</a:t>
            </a:r>
          </a:p>
        </p:txBody>
      </p:sp>
      <p:sp>
        <p:nvSpPr>
          <p:cNvPr id="3" name="Vertical Text Placeholder 2"/>
          <p:cNvSpPr>
            <a:spLocks noGrp="1"/>
          </p:cNvSpPr>
          <p:nvPr>
            <p:ph type="body" orient="vert" idx="1"/>
          </p:nvPr>
        </p:nvSpPr>
        <p:spPr>
          <a:xfrm>
            <a:off x="1092200" y="1346200"/>
            <a:ext cx="7480300" cy="4530723"/>
          </a:xfrm>
        </p:spPr>
        <p:txBody>
          <a:bodyPr vert="eaVert" lIns="45720" tIns="0" rIns="45720" bIns="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r>
              <a:rPr lang="en-US" noProof="0"/>
              <a:t>5/14/2021</a:t>
            </a:r>
            <a:endParaRPr lang="en-US" noProof="0"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noProof="0"/>
              <a:t>Public Procurement Reform in Lebanon</a:t>
            </a:r>
            <a:endParaRPr lang="en-US" noProof="0"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Rectangle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7C93D4F-3003-4D58-9AFB-356A0F800F42}"/>
              </a:ext>
            </a:extLst>
          </p:cNvPr>
          <p:cNvSpPr/>
          <p:nvPr userDrawn="1"/>
        </p:nvSpPr>
        <p:spPr>
          <a:xfrm>
            <a:off x="927066" y="-1719"/>
            <a:ext cx="153926" cy="6858000"/>
          </a:xfrm>
          <a:prstGeom prst="rect">
            <a:avLst/>
          </a:prstGeom>
          <a:solidFill>
            <a:srgbClr val="C3C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r>
              <a:rPr lang="en-US" noProof="0"/>
              <a:t>5/14/2021</a:t>
            </a:r>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a:t>Public Procurement Reform in Lebanon</a:t>
            </a:r>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2" name="Title 1"/>
          <p:cNvSpPr>
            <a:spLocks noGrp="1"/>
          </p:cNvSpPr>
          <p:nvPr>
            <p:ph type="ctrTitle"/>
          </p:nvPr>
        </p:nvSpPr>
        <p:spPr>
          <a:xfrm>
            <a:off x="6097134" y="1113797"/>
            <a:ext cx="5104266" cy="3227514"/>
          </a:xfrm>
        </p:spPr>
        <p:txBody>
          <a:bodyPr anchor="b">
            <a:normAutofit/>
          </a:bodyPr>
          <a:lstStyle>
            <a:lvl1pPr algn="l">
              <a:lnSpc>
                <a:spcPct val="80000"/>
              </a:lnSpc>
              <a:defRPr sz="6000" b="1" spc="-50" baseline="0">
                <a:solidFill>
                  <a:srgbClr val="698667"/>
                </a:solidFill>
                <a:latin typeface="+mn-lt"/>
              </a:defRPr>
            </a:lvl1pPr>
          </a:lstStyle>
          <a:p>
            <a:r>
              <a:rPr lang="en-US" noProof="0" dirty="0"/>
              <a:t>Click to edit Master title style</a:t>
            </a:r>
          </a:p>
        </p:txBody>
      </p:sp>
      <p:sp>
        <p:nvSpPr>
          <p:cNvPr id="3" name="Subtitle 2"/>
          <p:cNvSpPr>
            <a:spLocks noGrp="1"/>
          </p:cNvSpPr>
          <p:nvPr>
            <p:ph type="subTitle" idx="1"/>
          </p:nvPr>
        </p:nvSpPr>
        <p:spPr>
          <a:xfrm>
            <a:off x="6086259" y="4508500"/>
            <a:ext cx="5104266" cy="1279652"/>
          </a:xfrm>
        </p:spPr>
        <p:txBody>
          <a:bodyPr lIns="91440" rIns="9144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dirty="0"/>
              <a:t>Click to edit Master subtitle style</a:t>
            </a:r>
          </a:p>
        </p:txBody>
      </p:sp>
      <p:sp>
        <p:nvSpPr>
          <p:cNvPr id="11" name="Rectangle 10">
            <a:extLst>
              <a:ext uri="{FF2B5EF4-FFF2-40B4-BE49-F238E27FC236}">
                <a16:creationId xmlns:a16="http://schemas.microsoft.com/office/drawing/2014/main" id="{6D3E1BBA-670B-4CAE-B839-50ADB23DDBC6}"/>
              </a:ext>
            </a:extLst>
          </p:cNvPr>
          <p:cNvSpPr/>
          <p:nvPr userDrawn="1"/>
        </p:nvSpPr>
        <p:spPr>
          <a:xfrm flipH="1">
            <a:off x="1001475" y="1719"/>
            <a:ext cx="82550" cy="6858000"/>
          </a:xfrm>
          <a:prstGeom prst="rect">
            <a:avLst/>
          </a:prstGeom>
          <a:solidFill>
            <a:srgbClr val="69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80672" y="18391"/>
            <a:ext cx="3003939" cy="928217"/>
          </a:xfrm>
          <a:prstGeom prst="rect">
            <a:avLst/>
          </a:prstGeom>
        </p:spPr>
      </p:pic>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Rectangle 9"/>
          <p:cNvSpPr/>
          <p:nvPr userDrawn="1"/>
        </p:nvSpPr>
        <p:spPr>
          <a:xfrm>
            <a:off x="0" y="0"/>
            <a:ext cx="12188825" cy="4627406"/>
          </a:xfrm>
          <a:prstGeom prst="rect">
            <a:avLst/>
          </a:prstGeom>
          <a:solidFill>
            <a:srgbClr val="698667"/>
          </a:solidFill>
          <a:ln>
            <a:solidFill>
              <a:srgbClr val="698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C3C3C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B4A4DE4A-F8EF-47D5-8C37-A9021C2BB6A3}"/>
              </a:ext>
            </a:extLst>
          </p:cNvPr>
          <p:cNvSpPr/>
          <p:nvPr userDrawn="1"/>
        </p:nvSpPr>
        <p:spPr>
          <a:xfrm>
            <a:off x="3536950" y="4508605"/>
            <a:ext cx="5118100" cy="125666"/>
          </a:xfrm>
          <a:prstGeom prst="rect">
            <a:avLst/>
          </a:prstGeom>
          <a:solidFill>
            <a:srgbClr val="495D47"/>
          </a:solidFill>
          <a:ln>
            <a:solidFill>
              <a:srgbClr val="495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6">
            <a:extLst>
              <a:ext uri="{FF2B5EF4-FFF2-40B4-BE49-F238E27FC236}">
                <a16:creationId xmlns:a16="http://schemas.microsoft.com/office/drawing/2014/main" id="{5365BF64-4B30-4125-9A30-A1B08C80ED7D}"/>
              </a:ext>
            </a:extLst>
          </p:cNvPr>
          <p:cNvSpPr txBox="1">
            <a:spLocks/>
          </p:cNvSpPr>
          <p:nvPr userDrawn="1"/>
        </p:nvSpPr>
        <p:spPr>
          <a:xfrm>
            <a:off x="1097280" y="968987"/>
            <a:ext cx="10058400" cy="32317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r>
              <a:rPr lang="en-US" sz="9600" dirty="0">
                <a:solidFill>
                  <a:srgbClr val="FFFFFF"/>
                </a:solidFill>
                <a:latin typeface="+mj-lt"/>
              </a:rPr>
              <a:t>Thank you</a:t>
            </a:r>
          </a:p>
        </p:txBody>
      </p:sp>
      <p:grpSp>
        <p:nvGrpSpPr>
          <p:cNvPr id="34" name="Group 33"/>
          <p:cNvGrpSpPr/>
          <p:nvPr userDrawn="1"/>
        </p:nvGrpSpPr>
        <p:grpSpPr>
          <a:xfrm>
            <a:off x="8838254" y="5262670"/>
            <a:ext cx="3499320" cy="338554"/>
            <a:chOff x="8838254" y="5114218"/>
            <a:chExt cx="3499320" cy="338554"/>
          </a:xfrm>
        </p:grpSpPr>
        <p:sp>
          <p:nvSpPr>
            <p:cNvPr id="13" name="TextBox 12"/>
            <p:cNvSpPr txBox="1"/>
            <p:nvPr/>
          </p:nvSpPr>
          <p:spPr>
            <a:xfrm>
              <a:off x="9077393" y="5114218"/>
              <a:ext cx="3260181" cy="338554"/>
            </a:xfrm>
            <a:prstGeom prst="rect">
              <a:avLst/>
            </a:prstGeom>
            <a:noFill/>
          </p:spPr>
          <p:txBody>
            <a:bodyPr wrap="square" rtlCol="0">
              <a:spAutoFit/>
            </a:bodyPr>
            <a:lstStyle/>
            <a:p>
              <a:r>
                <a:rPr lang="en-US" sz="1600" b="1" dirty="0" err="1">
                  <a:solidFill>
                    <a:srgbClr val="50664E"/>
                  </a:solidFill>
                  <a:latin typeface="+mn-lt"/>
                  <a:cs typeface="29LT Adir" panose="00000506000000000000" pitchFamily="50" charset="-78"/>
                </a:rPr>
                <a:t>Institut</a:t>
              </a:r>
              <a:r>
                <a:rPr lang="en-US" sz="1600" b="1" dirty="0">
                  <a:solidFill>
                    <a:srgbClr val="50664E"/>
                  </a:solidFill>
                  <a:latin typeface="+mn-lt"/>
                  <a:cs typeface="29LT Adir" panose="00000506000000000000" pitchFamily="50" charset="-78"/>
                </a:rPr>
                <a:t> des Finances Basil </a:t>
              </a:r>
              <a:r>
                <a:rPr lang="en-US" sz="1600" b="1" dirty="0" err="1">
                  <a:solidFill>
                    <a:srgbClr val="50664E"/>
                  </a:solidFill>
                  <a:latin typeface="+mn-lt"/>
                  <a:cs typeface="29LT Adir" panose="00000506000000000000" pitchFamily="50" charset="-78"/>
                </a:rPr>
                <a:t>Fuleihan</a:t>
              </a:r>
              <a:endParaRPr lang="en-US" sz="1600" b="1" dirty="0">
                <a:solidFill>
                  <a:srgbClr val="50664E"/>
                </a:solidFill>
                <a:latin typeface="+mn-lt"/>
                <a:cs typeface="29LT Adir" panose="00000506000000000000" pitchFamily="50" charset="-78"/>
              </a:endParaRPr>
            </a:p>
          </p:txBody>
        </p:sp>
        <p:pic>
          <p:nvPicPr>
            <p:cNvPr id="15" name="Picture 2" descr="Linkedin Social Media Icon Design Template Vector, Icon ..."/>
            <p:cNvPicPr>
              <a:picLocks noChangeAspect="1" noChangeArrowheads="1"/>
            </p:cNvPicPr>
            <p:nvPr/>
          </p:nvPicPr>
          <p:blipFill rotWithShape="1">
            <a:blip r:embed="rId2" cstate="screen">
              <a:duotone>
                <a:schemeClr val="accent2">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33333" y1="59701" x2="33333" y2="59701"/>
                          <a14:foregroundMark x1="33333" y1="49254" x2="33333" y2="49254"/>
                          <a14:foregroundMark x1="33333" y1="37313" x2="33333" y2="37313"/>
                          <a14:foregroundMark x1="45455" y1="62687" x2="45455" y2="62687"/>
                          <a14:foregroundMark x1="56061" y1="46269" x2="56061" y2="46269"/>
                          <a14:foregroundMark x1="65152" y1="61194" x2="65152" y2="61194"/>
                        </a14:backgroundRemoval>
                      </a14:imgEffect>
                    </a14:imgLayer>
                  </a14:imgProps>
                </a:ext>
                <a:ext uri="{28A0092B-C50C-407E-A947-70E740481C1C}">
                  <a14:useLocalDpi xmlns:a14="http://schemas.microsoft.com/office/drawing/2010/main"/>
                </a:ext>
              </a:extLst>
            </a:blip>
            <a:srcRect/>
            <a:stretch/>
          </p:blipFill>
          <p:spPr bwMode="auto">
            <a:xfrm>
              <a:off x="8838254" y="5145706"/>
              <a:ext cx="274320" cy="275579"/>
            </a:xfrm>
            <a:prstGeom prst="flowChartAlternateProcess">
              <a:avLst/>
            </a:prstGeom>
            <a:solidFill>
              <a:srgbClr val="0375A6"/>
            </a:solidFill>
          </p:spPr>
        </p:pic>
      </p:grpSp>
      <p:grpSp>
        <p:nvGrpSpPr>
          <p:cNvPr id="35" name="Group 34"/>
          <p:cNvGrpSpPr/>
          <p:nvPr userDrawn="1"/>
        </p:nvGrpSpPr>
        <p:grpSpPr>
          <a:xfrm>
            <a:off x="8838254" y="4924116"/>
            <a:ext cx="1595799" cy="338554"/>
            <a:chOff x="8838254" y="4746692"/>
            <a:chExt cx="1595799" cy="338554"/>
          </a:xfrm>
        </p:grpSpPr>
        <p:pic>
          <p:nvPicPr>
            <p:cNvPr id="16" name="Picture 4" descr="Png Format Twitter Logo Transparent Background"/>
            <p:cNvPicPr>
              <a:picLocks noChangeAspect="1" noChangeArrowheads="1"/>
            </p:cNvPicPr>
            <p:nvPr/>
          </p:nvPicPr>
          <p:blipFill rotWithShape="1">
            <a:blip r:embed="rId4" cstate="screen">
              <a:clrChange>
                <a:clrFrom>
                  <a:srgbClr val="508CA0"/>
                </a:clrFrom>
                <a:clrTo>
                  <a:srgbClr val="508CA0">
                    <a:alpha val="0"/>
                  </a:srgbClr>
                </a:clrTo>
              </a:clrChange>
              <a:graysc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bwMode="auto">
            <a:xfrm>
              <a:off x="8838254" y="4777627"/>
              <a:ext cx="274320" cy="276685"/>
            </a:xfrm>
            <a:prstGeom prst="roundRect">
              <a:avLst/>
            </a:prstGeom>
            <a:solidFill>
              <a:srgbClr val="0375A6"/>
            </a:solidFill>
          </p:spPr>
        </p:pic>
        <p:sp>
          <p:nvSpPr>
            <p:cNvPr id="20" name="TextBox 19"/>
            <p:cNvSpPr txBox="1"/>
            <p:nvPr/>
          </p:nvSpPr>
          <p:spPr>
            <a:xfrm>
              <a:off x="9077394" y="4746692"/>
              <a:ext cx="1356659" cy="338554"/>
            </a:xfrm>
            <a:prstGeom prst="rect">
              <a:avLst/>
            </a:prstGeom>
            <a:noFill/>
          </p:spPr>
          <p:txBody>
            <a:bodyPr wrap="square" rtlCol="0">
              <a:spAutoFit/>
            </a:bodyPr>
            <a:lstStyle/>
            <a:p>
              <a:r>
                <a:rPr lang="en-US" sz="1600" b="1" dirty="0" err="1">
                  <a:solidFill>
                    <a:srgbClr val="50664E"/>
                  </a:solidFill>
                  <a:latin typeface="+mn-lt"/>
                  <a:cs typeface="29LT Adir" panose="00000506000000000000" pitchFamily="50" charset="-78"/>
                </a:rPr>
                <a:t>IOFLebanon</a:t>
              </a:r>
              <a:endParaRPr lang="en-US" sz="1600" b="1" dirty="0">
                <a:solidFill>
                  <a:srgbClr val="50664E"/>
                </a:solidFill>
                <a:latin typeface="+mn-lt"/>
                <a:cs typeface="29LT Adir" panose="00000506000000000000" pitchFamily="50" charset="-78"/>
              </a:endParaRPr>
            </a:p>
          </p:txBody>
        </p:sp>
      </p:grpSp>
      <p:grpSp>
        <p:nvGrpSpPr>
          <p:cNvPr id="37" name="Group 36"/>
          <p:cNvGrpSpPr/>
          <p:nvPr userDrawn="1"/>
        </p:nvGrpSpPr>
        <p:grpSpPr>
          <a:xfrm>
            <a:off x="8819966" y="6409512"/>
            <a:ext cx="2018629" cy="338554"/>
            <a:chOff x="8819966" y="6450456"/>
            <a:chExt cx="2018629" cy="338554"/>
          </a:xfrm>
        </p:grpSpPr>
        <p:sp>
          <p:nvSpPr>
            <p:cNvPr id="23" name="TextBox 22"/>
            <p:cNvSpPr txBox="1"/>
            <p:nvPr userDrawn="1"/>
          </p:nvSpPr>
          <p:spPr>
            <a:xfrm>
              <a:off x="9077394" y="6450456"/>
              <a:ext cx="1761201" cy="338554"/>
            </a:xfrm>
            <a:prstGeom prst="rect">
              <a:avLst/>
            </a:prstGeom>
            <a:noFill/>
          </p:spPr>
          <p:txBody>
            <a:bodyPr wrap="square" rtlCol="0">
              <a:spAutoFit/>
            </a:bodyPr>
            <a:lstStyle/>
            <a:p>
              <a:r>
                <a:rPr lang="en-US" sz="1600" b="1" dirty="0" err="1">
                  <a:solidFill>
                    <a:srgbClr val="50664E"/>
                  </a:solidFill>
                  <a:latin typeface="+mn-lt"/>
                  <a:cs typeface="29LT Adir" panose="00000506000000000000" pitchFamily="50" charset="-78"/>
                </a:rPr>
                <a:t>InstituteOfFinance</a:t>
              </a:r>
              <a:endParaRPr lang="en-US" sz="1600" b="1" dirty="0">
                <a:solidFill>
                  <a:srgbClr val="50664E"/>
                </a:solidFill>
                <a:latin typeface="+mn-lt"/>
                <a:cs typeface="29LT Adir" panose="00000506000000000000" pitchFamily="50" charset="-78"/>
              </a:endParaRPr>
            </a:p>
          </p:txBody>
        </p:sp>
        <p:pic>
          <p:nvPicPr>
            <p:cNvPr id="28" name="Picture 27"/>
            <p:cNvPicPr>
              <a:picLocks noChangeAspect="1"/>
            </p:cNvPicPr>
            <p:nvPr userDrawn="1"/>
          </p:nvPicPr>
          <p:blipFill>
            <a:blip r:embed="rId6" cstate="screen">
              <a:duotone>
                <a:schemeClr val="accent2">
                  <a:shade val="45000"/>
                  <a:satMod val="135000"/>
                </a:schemeClr>
                <a:prstClr val="white"/>
              </a:duotone>
              <a:extLst>
                <a:ext uri="{BEBA8EAE-BF5A-486C-A8C5-ECC9F3942E4B}">
                  <a14:imgProps xmlns:a14="http://schemas.microsoft.com/office/drawing/2010/main">
                    <a14:imgLayer r:embed="rId7">
                      <a14:imgEffect>
                        <a14:backgroundRemoval t="2667" b="96000" l="1333" r="96000"/>
                      </a14:imgEffect>
                      <a14:imgEffect>
                        <a14:colorTemperature colorTemp="4700"/>
                      </a14:imgEffect>
                    </a14:imgLayer>
                  </a14:imgProps>
                </a:ext>
                <a:ext uri="{28A0092B-C50C-407E-A947-70E740481C1C}">
                  <a14:useLocalDpi xmlns:a14="http://schemas.microsoft.com/office/drawing/2010/main"/>
                </a:ext>
              </a:extLst>
            </a:blip>
            <a:stretch>
              <a:fillRect/>
            </a:stretch>
          </p:blipFill>
          <p:spPr>
            <a:xfrm>
              <a:off x="8819966" y="6464285"/>
              <a:ext cx="310896" cy="310896"/>
            </a:xfrm>
            <a:prstGeom prst="rect">
              <a:avLst/>
            </a:prstGeom>
          </p:spPr>
        </p:pic>
      </p:grpSp>
      <p:grpSp>
        <p:nvGrpSpPr>
          <p:cNvPr id="36" name="Group 35"/>
          <p:cNvGrpSpPr/>
          <p:nvPr userDrawn="1"/>
        </p:nvGrpSpPr>
        <p:grpSpPr>
          <a:xfrm>
            <a:off x="8792534" y="6017757"/>
            <a:ext cx="1641519" cy="365760"/>
            <a:chOff x="8792534" y="5984684"/>
            <a:chExt cx="1641519" cy="365760"/>
          </a:xfrm>
        </p:grpSpPr>
        <p:sp>
          <p:nvSpPr>
            <p:cNvPr id="22" name="TextBox 21"/>
            <p:cNvSpPr txBox="1"/>
            <p:nvPr userDrawn="1"/>
          </p:nvSpPr>
          <p:spPr>
            <a:xfrm>
              <a:off x="9077394" y="5998287"/>
              <a:ext cx="1356659" cy="338554"/>
            </a:xfrm>
            <a:prstGeom prst="rect">
              <a:avLst/>
            </a:prstGeom>
            <a:noFill/>
          </p:spPr>
          <p:txBody>
            <a:bodyPr wrap="square" rtlCol="0">
              <a:spAutoFit/>
            </a:bodyPr>
            <a:lstStyle/>
            <a:p>
              <a:r>
                <a:rPr lang="en-US" sz="1600" b="1" dirty="0" err="1">
                  <a:solidFill>
                    <a:srgbClr val="50664E"/>
                  </a:solidFill>
                  <a:latin typeface="+mn-lt"/>
                  <a:cs typeface="29LT Adir" panose="00000506000000000000" pitchFamily="50" charset="-78"/>
                </a:rPr>
                <a:t>IOFLebanon</a:t>
              </a:r>
              <a:endParaRPr lang="en-US" sz="1600" b="1" dirty="0">
                <a:solidFill>
                  <a:srgbClr val="50664E"/>
                </a:solidFill>
                <a:latin typeface="+mn-lt"/>
                <a:cs typeface="29LT Adir" panose="00000506000000000000" pitchFamily="50" charset="-78"/>
              </a:endParaRPr>
            </a:p>
          </p:txBody>
        </p:sp>
        <p:pic>
          <p:nvPicPr>
            <p:cNvPr id="30" name="Picture 29"/>
            <p:cNvPicPr>
              <a:picLocks noChangeAspect="1"/>
            </p:cNvPicPr>
            <p:nvPr userDrawn="1"/>
          </p:nvPicPr>
          <p:blipFill>
            <a:blip r:embed="rId8"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792534" y="5984684"/>
              <a:ext cx="365760" cy="365760"/>
            </a:xfrm>
            <a:prstGeom prst="rect">
              <a:avLst/>
            </a:prstGeom>
          </p:spPr>
        </p:pic>
      </p:grpSp>
      <p:grpSp>
        <p:nvGrpSpPr>
          <p:cNvPr id="33" name="Group 32"/>
          <p:cNvGrpSpPr/>
          <p:nvPr userDrawn="1"/>
        </p:nvGrpSpPr>
        <p:grpSpPr>
          <a:xfrm>
            <a:off x="8838254" y="5653210"/>
            <a:ext cx="1595799" cy="338554"/>
            <a:chOff x="8838254" y="5564563"/>
            <a:chExt cx="1595799" cy="338554"/>
          </a:xfrm>
        </p:grpSpPr>
        <p:sp>
          <p:nvSpPr>
            <p:cNvPr id="21" name="TextBox 20"/>
            <p:cNvSpPr txBox="1"/>
            <p:nvPr userDrawn="1"/>
          </p:nvSpPr>
          <p:spPr>
            <a:xfrm>
              <a:off x="9077394" y="5564563"/>
              <a:ext cx="1356659" cy="338554"/>
            </a:xfrm>
            <a:prstGeom prst="rect">
              <a:avLst/>
            </a:prstGeom>
            <a:noFill/>
          </p:spPr>
          <p:txBody>
            <a:bodyPr wrap="square" rtlCol="0">
              <a:spAutoFit/>
            </a:bodyPr>
            <a:lstStyle/>
            <a:p>
              <a:r>
                <a:rPr lang="en-US" sz="1600" b="1" dirty="0" err="1">
                  <a:solidFill>
                    <a:srgbClr val="50664E"/>
                  </a:solidFill>
                  <a:latin typeface="+mn-lt"/>
                  <a:cs typeface="29LT Adir" panose="00000506000000000000" pitchFamily="50" charset="-78"/>
                </a:rPr>
                <a:t>IOFLebanon</a:t>
              </a:r>
              <a:endParaRPr lang="en-US" sz="1600" b="1" dirty="0">
                <a:solidFill>
                  <a:srgbClr val="50664E"/>
                </a:solidFill>
                <a:latin typeface="+mn-lt"/>
                <a:cs typeface="29LT Adir" panose="00000506000000000000" pitchFamily="50" charset="-78"/>
              </a:endParaRPr>
            </a:p>
          </p:txBody>
        </p:sp>
        <p:pic>
          <p:nvPicPr>
            <p:cNvPr id="32" name="Picture 31"/>
            <p:cNvPicPr>
              <a:picLocks noChangeAspect="1"/>
            </p:cNvPicPr>
            <p:nvPr userDrawn="1"/>
          </p:nvPicPr>
          <p:blipFill>
            <a:blip r:embed="rId9" cstate="screen">
              <a:duotone>
                <a:schemeClr val="accent2">
                  <a:shade val="45000"/>
                  <a:satMod val="135000"/>
                </a:schemeClr>
                <a:prstClr val="white"/>
              </a:duotone>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a:ext>
              </a:extLst>
            </a:blip>
            <a:stretch>
              <a:fillRect/>
            </a:stretch>
          </p:blipFill>
          <p:spPr>
            <a:xfrm>
              <a:off x="8838254" y="5596680"/>
              <a:ext cx="274320" cy="274320"/>
            </a:xfrm>
            <a:prstGeom prst="rect">
              <a:avLst/>
            </a:prstGeom>
          </p:spPr>
        </p:pic>
      </p:grpSp>
    </p:spTree>
    <p:extLst>
      <p:ext uri="{BB962C8B-B14F-4D97-AF65-F5344CB8AC3E}">
        <p14:creationId xmlns:p14="http://schemas.microsoft.com/office/powerpoint/2010/main" val="2384721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Design">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03B0DD6-CDB6-3649-8736-1C1CA5197B3F}"/>
              </a:ext>
            </a:extLst>
          </p:cNvPr>
          <p:cNvSpPr>
            <a:spLocks noGrp="1"/>
          </p:cNvSpPr>
          <p:nvPr>
            <p:ph type="pic" sz="quarter" idx="15"/>
          </p:nvPr>
        </p:nvSpPr>
        <p:spPr>
          <a:xfrm>
            <a:off x="0" y="0"/>
            <a:ext cx="5056642" cy="685800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47282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7C93D4F-3003-4D58-9AFB-356A0F800F42}"/>
              </a:ext>
            </a:extLst>
          </p:cNvPr>
          <p:cNvSpPr/>
          <p:nvPr userDrawn="1"/>
        </p:nvSpPr>
        <p:spPr>
          <a:xfrm>
            <a:off x="457655" y="0"/>
            <a:ext cx="153926" cy="6858000"/>
          </a:xfrm>
          <a:prstGeom prst="rect">
            <a:avLst/>
          </a:prstGeom>
          <a:solidFill>
            <a:srgbClr val="C3C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r>
              <a:rPr lang="en-US" noProof="0"/>
              <a:t>5/14/2021</a:t>
            </a:r>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a:t>Public Procurement Reform in Lebanon</a:t>
            </a:r>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2" name="Title 1"/>
          <p:cNvSpPr>
            <a:spLocks noGrp="1"/>
          </p:cNvSpPr>
          <p:nvPr>
            <p:ph type="ctrTitle"/>
          </p:nvPr>
        </p:nvSpPr>
        <p:spPr>
          <a:xfrm>
            <a:off x="1596788" y="1113797"/>
            <a:ext cx="9272287" cy="3227514"/>
          </a:xfrm>
        </p:spPr>
        <p:txBody>
          <a:bodyPr anchor="b">
            <a:normAutofit/>
          </a:bodyPr>
          <a:lstStyle>
            <a:lvl1pPr algn="l">
              <a:lnSpc>
                <a:spcPct val="90000"/>
              </a:lnSpc>
              <a:defRPr sz="6000" b="1" spc="-50" baseline="0">
                <a:solidFill>
                  <a:srgbClr val="698667"/>
                </a:solidFill>
                <a:latin typeface="+mn-lt"/>
              </a:defRPr>
            </a:lvl1pPr>
          </a:lstStyle>
          <a:p>
            <a:r>
              <a:rPr lang="en-US" noProof="0" dirty="0"/>
              <a:t>Click to edit Master title style</a:t>
            </a:r>
          </a:p>
        </p:txBody>
      </p:sp>
      <p:sp>
        <p:nvSpPr>
          <p:cNvPr id="3" name="Subtitle 2"/>
          <p:cNvSpPr>
            <a:spLocks noGrp="1"/>
          </p:cNvSpPr>
          <p:nvPr>
            <p:ph type="subTitle" idx="1"/>
          </p:nvPr>
        </p:nvSpPr>
        <p:spPr>
          <a:xfrm>
            <a:off x="6331920" y="5436553"/>
            <a:ext cx="4526280" cy="827771"/>
          </a:xfrm>
        </p:spPr>
        <p:txBody>
          <a:bodyPr lIns="91440" rIns="91440">
            <a:normAutofit/>
          </a:bodyPr>
          <a:lstStyle>
            <a:lvl1pPr marL="0" indent="0" algn="r">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dirty="0"/>
              <a:t>Click to edit Master subtitle style</a:t>
            </a:r>
          </a:p>
        </p:txBody>
      </p:sp>
      <p:sp>
        <p:nvSpPr>
          <p:cNvPr id="11" name="Rectangle 10">
            <a:extLst>
              <a:ext uri="{FF2B5EF4-FFF2-40B4-BE49-F238E27FC236}">
                <a16:creationId xmlns:a16="http://schemas.microsoft.com/office/drawing/2014/main" id="{6D3E1BBA-670B-4CAE-B839-50ADB23DDBC6}"/>
              </a:ext>
            </a:extLst>
          </p:cNvPr>
          <p:cNvSpPr/>
          <p:nvPr userDrawn="1"/>
        </p:nvSpPr>
        <p:spPr>
          <a:xfrm flipH="1">
            <a:off x="529031" y="0"/>
            <a:ext cx="82550" cy="6858000"/>
          </a:xfrm>
          <a:prstGeom prst="rect">
            <a:avLst/>
          </a:prstGeom>
          <a:solidFill>
            <a:srgbClr val="69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80672" y="18391"/>
            <a:ext cx="3003939" cy="928217"/>
          </a:xfrm>
          <a:prstGeom prst="rect">
            <a:avLst/>
          </a:prstGeom>
        </p:spPr>
      </p:pic>
    </p:spTree>
    <p:extLst>
      <p:ext uri="{BB962C8B-B14F-4D97-AF65-F5344CB8AC3E}">
        <p14:creationId xmlns:p14="http://schemas.microsoft.com/office/powerpoint/2010/main" val="101283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a:lstStyle/>
          <a:p>
            <a:r>
              <a:rPr lang="en-US" noProof="0"/>
              <a:t>Click icon to add picture</a:t>
            </a:r>
            <a:endParaRPr lang="en-US" noProof="0" dirty="0"/>
          </a:p>
        </p:txBody>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r>
              <a:rPr lang="en-US" noProof="0"/>
              <a:t>5/14/2021</a:t>
            </a:r>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a:t>Public Procurement Reform in Lebanon</a:t>
            </a:r>
            <a:endParaRPr lang="en-US" noProof="0"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solidFill>
            <a:srgbClr val="698667"/>
          </a:solidFill>
          <a:ln>
            <a:solidFill>
              <a:srgbClr val="698667"/>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1930399" y="3746500"/>
            <a:ext cx="8331202" cy="1308100"/>
          </a:xfrm>
        </p:spPr>
        <p:txBody>
          <a:bodyPr anchor="b" anchorCtr="0">
            <a:noAutofit/>
          </a:bodyPr>
          <a:lstStyle>
            <a:lvl1pPr algn="ctr">
              <a:lnSpc>
                <a:spcPct val="90000"/>
              </a:lnSpc>
              <a:defRPr sz="4800" b="1">
                <a:solidFill>
                  <a:schemeClr val="bg1"/>
                </a:solidFill>
                <a:latin typeface="+mn-lt"/>
              </a:defRPr>
            </a:lvl1pPr>
          </a:lstStyle>
          <a:p>
            <a:r>
              <a:rPr lang="en-US" noProof="0"/>
              <a:t>Click to edit Master title style</a:t>
            </a:r>
          </a:p>
        </p:txBody>
      </p:sp>
      <p:sp>
        <p:nvSpPr>
          <p:cNvPr id="3" name="Text Placeholder 2"/>
          <p:cNvSpPr>
            <a:spLocks noGrp="1"/>
          </p:cNvSpPr>
          <p:nvPr>
            <p:ph type="body" idx="1"/>
          </p:nvPr>
        </p:nvSpPr>
        <p:spPr>
          <a:xfrm>
            <a:off x="1930400" y="5219700"/>
            <a:ext cx="8331201" cy="586740"/>
          </a:xfrm>
        </p:spPr>
        <p:txBody>
          <a:bodyPr lIns="91440" rIns="9144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rgbClr val="495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a:t>5/14/2021</a:t>
            </a:r>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a:t>Public Procurement Reform in Lebanon</a:t>
            </a:r>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18278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906208" y="286603"/>
            <a:ext cx="10058400" cy="846161"/>
          </a:xfrm>
        </p:spPr>
        <p:txBody>
          <a:bodyPr/>
          <a:lstStyle/>
          <a:p>
            <a:r>
              <a:rPr lang="en-US" dirty="0"/>
              <a:t>Click to edit Master title style</a:t>
            </a:r>
          </a:p>
        </p:txBody>
      </p:sp>
      <p:sp>
        <p:nvSpPr>
          <p:cNvPr id="3" name="Content Placeholder 2"/>
          <p:cNvSpPr>
            <a:spLocks noGrp="1"/>
          </p:cNvSpPr>
          <p:nvPr>
            <p:ph sz="half" idx="1"/>
          </p:nvPr>
        </p:nvSpPr>
        <p:spPr>
          <a:xfrm>
            <a:off x="906208" y="1419368"/>
            <a:ext cx="4639736" cy="444972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24872" y="1419367"/>
            <a:ext cx="4639736" cy="4449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6">
            <a:extLst>
              <a:ext uri="{FF2B5EF4-FFF2-40B4-BE49-F238E27FC236}">
                <a16:creationId xmlns:a16="http://schemas.microsoft.com/office/drawing/2014/main" id="{354D8B55-9EA8-4B81-8E84-9B93B0A27559}"/>
              </a:ext>
            </a:extLst>
          </p:cNvPr>
          <p:cNvSpPr>
            <a:spLocks noGrp="1"/>
          </p:cNvSpPr>
          <p:nvPr>
            <p:ph type="dt" sz="half" idx="10"/>
          </p:nvPr>
        </p:nvSpPr>
        <p:spPr>
          <a:xfrm>
            <a:off x="7390263" y="6496334"/>
            <a:ext cx="2369906" cy="370221"/>
          </a:xfrm>
        </p:spPr>
        <p:txBody>
          <a:bodyPr/>
          <a:lstStyle/>
          <a:p>
            <a:r>
              <a:rPr lang="en-US"/>
              <a:t>5/14/2021</a:t>
            </a:r>
            <a:endParaRPr lang="en-US" dirty="0"/>
          </a:p>
        </p:txBody>
      </p:sp>
      <p:sp>
        <p:nvSpPr>
          <p:cNvPr id="12"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a:xfrm>
            <a:off x="927066" y="6496334"/>
            <a:ext cx="4443324" cy="370221"/>
          </a:xfrm>
        </p:spPr>
        <p:txBody>
          <a:bodyPr/>
          <a:lstStyle/>
          <a:p>
            <a:r>
              <a:rPr lang="en-US"/>
              <a:t>Public Procurement Reform in Lebanon</a:t>
            </a:r>
            <a:endParaRPr lang="en-US" dirty="0"/>
          </a:p>
        </p:txBody>
      </p:sp>
      <p:sp>
        <p:nvSpPr>
          <p:cNvPr id="13"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a:xfrm>
            <a:off x="10727137" y="6496334"/>
            <a:ext cx="715148" cy="370221"/>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6208" y="1511487"/>
            <a:ext cx="4639736" cy="736282"/>
          </a:xfrm>
        </p:spPr>
        <p:txBody>
          <a:bodyPr lIns="91440" rIns="91440" anchor="ctr">
            <a:noAutofit/>
          </a:bodyPr>
          <a:lstStyle>
            <a:lvl1pPr marL="0" indent="0" algn="l">
              <a:buNone/>
              <a:defRPr sz="2400" b="1" cap="all" baseline="0">
                <a:solidFill>
                  <a:srgbClr val="50664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95659" y="2442950"/>
            <a:ext cx="4639736" cy="34261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1511487"/>
            <a:ext cx="4639736" cy="736282"/>
          </a:xfrm>
        </p:spPr>
        <p:txBody>
          <a:bodyPr lIns="91440" rIns="91440" anchor="ctr">
            <a:noAutofit/>
          </a:bodyPr>
          <a:lstStyle>
            <a:lvl1pPr marL="0" indent="0">
              <a:buNone/>
              <a:defRPr sz="2400" b="1" cap="all" baseline="0">
                <a:solidFill>
                  <a:srgbClr val="50664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5395" y="2442949"/>
            <a:ext cx="4639736" cy="34261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7"/>
          <p:cNvSpPr>
            <a:spLocks noGrp="1"/>
          </p:cNvSpPr>
          <p:nvPr>
            <p:ph type="title"/>
          </p:nvPr>
        </p:nvSpPr>
        <p:spPr>
          <a:xfrm>
            <a:off x="906208" y="286603"/>
            <a:ext cx="10058400" cy="846161"/>
          </a:xfrm>
        </p:spPr>
        <p:txBody>
          <a:bodyPr/>
          <a:lstStyle/>
          <a:p>
            <a:r>
              <a:rPr lang="en-US"/>
              <a:t>Click to edit Master title style</a:t>
            </a:r>
            <a:endParaRPr lang="en-US" dirty="0"/>
          </a:p>
        </p:txBody>
      </p:sp>
      <p:sp>
        <p:nvSpPr>
          <p:cNvPr id="10" name="Date Placeholder 6">
            <a:extLst>
              <a:ext uri="{FF2B5EF4-FFF2-40B4-BE49-F238E27FC236}">
                <a16:creationId xmlns:a16="http://schemas.microsoft.com/office/drawing/2014/main" id="{354D8B55-9EA8-4B81-8E84-9B93B0A27559}"/>
              </a:ext>
            </a:extLst>
          </p:cNvPr>
          <p:cNvSpPr>
            <a:spLocks noGrp="1"/>
          </p:cNvSpPr>
          <p:nvPr>
            <p:ph type="dt" sz="half" idx="10"/>
          </p:nvPr>
        </p:nvSpPr>
        <p:spPr>
          <a:xfrm>
            <a:off x="7390263" y="6496334"/>
            <a:ext cx="2369906" cy="370221"/>
          </a:xfrm>
        </p:spPr>
        <p:txBody>
          <a:bodyPr/>
          <a:lstStyle/>
          <a:p>
            <a:r>
              <a:rPr lang="en-US"/>
              <a:t>5/14/2021</a:t>
            </a:r>
            <a:endParaRPr lang="en-US" dirty="0"/>
          </a:p>
        </p:txBody>
      </p:sp>
      <p:sp>
        <p:nvSpPr>
          <p:cNvPr id="14"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a:xfrm>
            <a:off x="927066" y="6496334"/>
            <a:ext cx="4443324" cy="370221"/>
          </a:xfrm>
        </p:spPr>
        <p:txBody>
          <a:bodyPr/>
          <a:lstStyle/>
          <a:p>
            <a:r>
              <a:rPr lang="en-US"/>
              <a:t>Public Procurement Reform in Lebanon</a:t>
            </a:r>
            <a:endParaRPr lang="en-US" dirty="0"/>
          </a:p>
        </p:txBody>
      </p:sp>
      <p:sp>
        <p:nvSpPr>
          <p:cNvPr id="15"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a:xfrm>
            <a:off x="10727137" y="6496334"/>
            <a:ext cx="715148" cy="370221"/>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16EFF903-F1F3-440A-B12C-9FD51606B03D}"/>
              </a:ext>
            </a:extLst>
          </p:cNvPr>
          <p:cNvSpPr>
            <a:spLocks noGrp="1"/>
          </p:cNvSpPr>
          <p:nvPr>
            <p:ph type="title"/>
          </p:nvPr>
        </p:nvSpPr>
        <p:spPr>
          <a:xfrm>
            <a:off x="906209" y="313895"/>
            <a:ext cx="10476020" cy="822960"/>
          </a:xfrm>
        </p:spPr>
        <p:txBody>
          <a:bodyPr/>
          <a:lstStyle/>
          <a:p>
            <a:r>
              <a:rPr lang="en-US" noProof="0"/>
              <a:t>Click to edit Master title style</a:t>
            </a:r>
          </a:p>
        </p:txBody>
      </p:sp>
      <p:sp>
        <p:nvSpPr>
          <p:cNvPr id="10" name="Date Placeholder 6">
            <a:extLst>
              <a:ext uri="{FF2B5EF4-FFF2-40B4-BE49-F238E27FC236}">
                <a16:creationId xmlns:a16="http://schemas.microsoft.com/office/drawing/2014/main" id="{354D8B55-9EA8-4B81-8E84-9B93B0A27559}"/>
              </a:ext>
            </a:extLst>
          </p:cNvPr>
          <p:cNvSpPr>
            <a:spLocks noGrp="1"/>
          </p:cNvSpPr>
          <p:nvPr>
            <p:ph type="dt" sz="half" idx="10"/>
          </p:nvPr>
        </p:nvSpPr>
        <p:spPr>
          <a:xfrm>
            <a:off x="7390263" y="6496334"/>
            <a:ext cx="2369906" cy="370221"/>
          </a:xfrm>
        </p:spPr>
        <p:txBody>
          <a:bodyPr/>
          <a:lstStyle/>
          <a:p>
            <a:r>
              <a:rPr lang="en-US"/>
              <a:t>5/14/2021</a:t>
            </a:r>
            <a:endParaRPr lang="en-US" dirty="0"/>
          </a:p>
        </p:txBody>
      </p:sp>
      <p:sp>
        <p:nvSpPr>
          <p:cNvPr id="11"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a:xfrm>
            <a:off x="927066" y="6496334"/>
            <a:ext cx="4443324" cy="370221"/>
          </a:xfrm>
        </p:spPr>
        <p:txBody>
          <a:bodyPr/>
          <a:lstStyle/>
          <a:p>
            <a:r>
              <a:rPr lang="en-US"/>
              <a:t>Public Procurement Reform in Lebanon</a:t>
            </a:r>
            <a:endParaRPr lang="en-US" dirty="0"/>
          </a:p>
        </p:txBody>
      </p:sp>
      <p:sp>
        <p:nvSpPr>
          <p:cNvPr id="12"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a:xfrm>
            <a:off x="10727137" y="6496334"/>
            <a:ext cx="715148" cy="370221"/>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Parallélogramme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7" name="Date Placeholder 3"/>
          <p:cNvSpPr>
            <a:spLocks noGrp="1"/>
          </p:cNvSpPr>
          <p:nvPr>
            <p:ph type="dt" sz="half" idx="2"/>
          </p:nvPr>
        </p:nvSpPr>
        <p:spPr>
          <a:xfrm>
            <a:off x="7390263" y="6496334"/>
            <a:ext cx="2369906" cy="370221"/>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noProof="0"/>
              <a:t>5/14/2021</a:t>
            </a:r>
            <a:endParaRPr lang="en-US" noProof="0" dirty="0"/>
          </a:p>
        </p:txBody>
      </p:sp>
      <p:sp>
        <p:nvSpPr>
          <p:cNvPr id="8" name="Footer Placeholder 4"/>
          <p:cNvSpPr>
            <a:spLocks noGrp="1"/>
          </p:cNvSpPr>
          <p:nvPr>
            <p:ph type="ftr" sz="quarter" idx="3"/>
          </p:nvPr>
        </p:nvSpPr>
        <p:spPr>
          <a:xfrm>
            <a:off x="927066" y="6496334"/>
            <a:ext cx="4443324" cy="370221"/>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r>
              <a:rPr lang="en-US" noProof="0" dirty="0"/>
              <a:t>Public Procurement Reform in Lebanon</a:t>
            </a:r>
          </a:p>
        </p:txBody>
      </p:sp>
      <p:sp>
        <p:nvSpPr>
          <p:cNvPr id="9" name="Slide Number Placeholder 5"/>
          <p:cNvSpPr>
            <a:spLocks noGrp="1"/>
          </p:cNvSpPr>
          <p:nvPr>
            <p:ph type="sldNum" sz="quarter" idx="4"/>
          </p:nvPr>
        </p:nvSpPr>
        <p:spPr>
          <a:xfrm>
            <a:off x="10727137" y="6496334"/>
            <a:ext cx="715148" cy="370221"/>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208" y="272951"/>
            <a:ext cx="10476020" cy="822960"/>
          </a:xfrm>
          <a:prstGeom prst="rect">
            <a:avLst/>
          </a:prstGeom>
        </p:spPr>
        <p:txBody>
          <a:bodyPr vert="horz" lIns="91440" tIns="45720" rIns="91440" bIns="45720" rtlCol="0" anchor="b">
            <a:normAutofit/>
          </a:bodyPr>
          <a:lstStyle/>
          <a:p>
            <a:r>
              <a:rPr lang="en-US" noProof="0" dirty="0"/>
              <a:t>Click to edit Master title style</a:t>
            </a:r>
          </a:p>
        </p:txBody>
      </p:sp>
      <p:sp>
        <p:nvSpPr>
          <p:cNvPr id="3" name="Text Placeholder 2"/>
          <p:cNvSpPr>
            <a:spLocks noGrp="1"/>
          </p:cNvSpPr>
          <p:nvPr>
            <p:ph type="body" idx="1"/>
          </p:nvPr>
        </p:nvSpPr>
        <p:spPr>
          <a:xfrm>
            <a:off x="1025475" y="1450751"/>
            <a:ext cx="10356753" cy="4418342"/>
          </a:xfrm>
          <a:prstGeom prst="rect">
            <a:avLst/>
          </a:prstGeom>
        </p:spPr>
        <p:txBody>
          <a:bodyPr vert="horz" lIns="0" tIns="45720" rIns="0" bIns="45720" rtlCol="0">
            <a:norm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p:cNvSpPr>
            <a:spLocks noGrp="1"/>
          </p:cNvSpPr>
          <p:nvPr>
            <p:ph type="dt" sz="half" idx="2"/>
          </p:nvPr>
        </p:nvSpPr>
        <p:spPr>
          <a:xfrm>
            <a:off x="7390263" y="6496334"/>
            <a:ext cx="2369906" cy="370221"/>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noProof="0"/>
              <a:t>5/14/2021</a:t>
            </a:r>
            <a:endParaRPr lang="en-US" noProof="0" dirty="0"/>
          </a:p>
        </p:txBody>
      </p:sp>
      <p:sp>
        <p:nvSpPr>
          <p:cNvPr id="5" name="Footer Placeholder 4"/>
          <p:cNvSpPr>
            <a:spLocks noGrp="1"/>
          </p:cNvSpPr>
          <p:nvPr>
            <p:ph type="ftr" sz="quarter" idx="3"/>
          </p:nvPr>
        </p:nvSpPr>
        <p:spPr>
          <a:xfrm>
            <a:off x="927066" y="6496334"/>
            <a:ext cx="4443324" cy="370221"/>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r>
              <a:rPr lang="en-US" noProof="0" dirty="0"/>
              <a:t>Public Procurement Reform in Lebanon</a:t>
            </a:r>
          </a:p>
        </p:txBody>
      </p:sp>
      <p:sp>
        <p:nvSpPr>
          <p:cNvPr id="6" name="Slide Number Placeholder 5"/>
          <p:cNvSpPr>
            <a:spLocks noGrp="1"/>
          </p:cNvSpPr>
          <p:nvPr>
            <p:ph type="sldNum" sz="quarter" idx="4"/>
          </p:nvPr>
        </p:nvSpPr>
        <p:spPr>
          <a:xfrm>
            <a:off x="10727137" y="6496334"/>
            <a:ext cx="715148" cy="370221"/>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pPr/>
              <a:t>‹#›</a:t>
            </a:fld>
            <a:endParaRPr lang="en-US" dirty="0"/>
          </a:p>
        </p:txBody>
      </p:sp>
      <p:pic>
        <p:nvPicPr>
          <p:cNvPr id="7" name="Picture 6"/>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0409077" y="18392"/>
            <a:ext cx="1775534" cy="548640"/>
          </a:xfrm>
          <a:prstGeom prst="rect">
            <a:avLst/>
          </a:prstGeom>
        </p:spPr>
      </p:pic>
      <p:pic>
        <p:nvPicPr>
          <p:cNvPr id="12" name="Picture 11"/>
          <p:cNvPicPr>
            <a:picLocks noChangeAspect="1"/>
          </p:cNvPicPr>
          <p:nvPr userDrawn="1"/>
        </p:nvPicPr>
        <p:blipFill rotWithShape="1">
          <a:blip r:embed="rId24" cstate="screen">
            <a:extLst>
              <a:ext uri="{28A0092B-C50C-407E-A947-70E740481C1C}">
                <a14:useLocalDpi xmlns:a14="http://schemas.microsoft.com/office/drawing/2010/main"/>
              </a:ext>
            </a:extLst>
          </a:blip>
          <a:srcRect/>
          <a:stretch/>
        </p:blipFill>
        <p:spPr>
          <a:xfrm>
            <a:off x="311966" y="387920"/>
            <a:ext cx="613467" cy="674911"/>
          </a:xfrm>
          <a:prstGeom prst="rect">
            <a:avLst/>
          </a:prstGeom>
        </p:spPr>
      </p:pic>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33" r:id="rId3"/>
    <p:sldLayoutId id="2147483719" r:id="rId4"/>
    <p:sldLayoutId id="2147483707" r:id="rId5"/>
    <p:sldLayoutId id="2147483709" r:id="rId6"/>
    <p:sldLayoutId id="2147483716" r:id="rId7"/>
    <p:sldLayoutId id="2147483710" r:id="rId8"/>
    <p:sldLayoutId id="2147483711" r:id="rId9"/>
    <p:sldLayoutId id="2147483734" r:id="rId10"/>
    <p:sldLayoutId id="2147483712" r:id="rId11"/>
    <p:sldLayoutId id="2147483720" r:id="rId12"/>
    <p:sldLayoutId id="2147483725" r:id="rId13"/>
    <p:sldLayoutId id="2147483723" r:id="rId14"/>
    <p:sldLayoutId id="2147483735" r:id="rId15"/>
    <p:sldLayoutId id="2147483726" r:id="rId16"/>
    <p:sldLayoutId id="2147483715" r:id="rId17"/>
    <p:sldLayoutId id="2147483713" r:id="rId18"/>
    <p:sldLayoutId id="2147483714" r:id="rId19"/>
    <p:sldLayoutId id="2147483729" r:id="rId20"/>
    <p:sldLayoutId id="2147483736" r:id="rId21"/>
  </p:sldLayoutIdLst>
  <p:hf hdr="0"/>
  <p:txStyles>
    <p:titleStyle>
      <a:lvl1pPr algn="l" defTabSz="914400" rtl="0" eaLnBrk="1" latinLnBrk="0" hangingPunct="1">
        <a:lnSpc>
          <a:spcPct val="80000"/>
        </a:lnSpc>
        <a:spcBef>
          <a:spcPct val="0"/>
        </a:spcBef>
        <a:buNone/>
        <a:defRPr sz="40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rgbClr val="698667"/>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rgbClr val="698667"/>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rgbClr val="698667"/>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rgbClr val="698667"/>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rgbClr val="698667"/>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6" userDrawn="1">
          <p15:clr>
            <a:srgbClr val="F26B43"/>
          </p15:clr>
        </p15:guide>
        <p15:guide id="2" pos="7176" userDrawn="1">
          <p15:clr>
            <a:srgbClr val="F26B43"/>
          </p15:clr>
        </p15:guide>
        <p15:guide id="3" pos="624" userDrawn="1">
          <p15:clr>
            <a:srgbClr val="F26B43"/>
          </p15:clr>
        </p15:guide>
        <p15:guide id="6" pos="5760" userDrawn="1">
          <p15:clr>
            <a:srgbClr val="F26B43"/>
          </p15:clr>
        </p15:guide>
        <p15:guide id="7" pos="70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0.jpe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0.png"/><Relationship Id="rId4" Type="http://schemas.microsoft.com/office/2007/relationships/hdphoto" Target="../media/hdphoto5.wdp"/></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microsoft.com/office/2007/relationships/hdphoto" Target="../media/hdphoto6.wdp"/><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17FF9C-6A7E-4A79-81BB-438E8EA9676A}"/>
              </a:ext>
              <a:ext uri="{C183D7F6-B498-43B3-948B-1728B52AA6E4}">
                <adec:decorative xmlns:adec="http://schemas.microsoft.com/office/drawing/2017/decorative" val="0"/>
              </a:ext>
            </a:extLst>
          </p:cNvPr>
          <p:cNvSpPr>
            <a:spLocks noGrp="1"/>
          </p:cNvSpPr>
          <p:nvPr>
            <p:ph type="ctrTitle"/>
          </p:nvPr>
        </p:nvSpPr>
        <p:spPr>
          <a:xfrm>
            <a:off x="1572099" y="2767961"/>
            <a:ext cx="8465280" cy="1322077"/>
          </a:xfrm>
        </p:spPr>
        <p:txBody>
          <a:bodyPr>
            <a:noAutofit/>
          </a:bodyPr>
          <a:lstStyle/>
          <a:p>
            <a:pPr>
              <a:lnSpc>
                <a:spcPct val="80000"/>
              </a:lnSpc>
              <a:spcBef>
                <a:spcPts val="600"/>
              </a:spcBef>
            </a:pPr>
            <a:r>
              <a:rPr lang="en-US" sz="3600" dirty="0">
                <a:latin typeface="Arial" panose="020B0604020202020204" pitchFamily="34" charset="0"/>
                <a:cs typeface="Arial" panose="020B0604020202020204" pitchFamily="34" charset="0"/>
              </a:rPr>
              <a:t>Gender Analysis of</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Public Procurement Law 244 / 2021</a:t>
            </a:r>
          </a:p>
        </p:txBody>
      </p:sp>
      <p:sp>
        <p:nvSpPr>
          <p:cNvPr id="8" name="Slide Number Placeholder 7"/>
          <p:cNvSpPr>
            <a:spLocks noGrp="1"/>
          </p:cNvSpPr>
          <p:nvPr>
            <p:ph type="sldNum" sz="quarter" idx="12"/>
          </p:nvPr>
        </p:nvSpPr>
        <p:spPr/>
        <p:txBody>
          <a:bodyPr/>
          <a:lstStyle/>
          <a:p>
            <a:fld id="{3A98EE3D-8CD1-4C3F-BD1C-C98C9596463C}" type="slidenum">
              <a:rPr lang="en-US" noProof="0" smtClean="0"/>
              <a:t>1</a:t>
            </a:fld>
            <a:endParaRPr lang="en-US" noProof="0" dirty="0"/>
          </a:p>
        </p:txBody>
      </p:sp>
      <p:sp>
        <p:nvSpPr>
          <p:cNvPr id="9" name="TextBox 8">
            <a:extLst>
              <a:ext uri="{FF2B5EF4-FFF2-40B4-BE49-F238E27FC236}">
                <a16:creationId xmlns:a16="http://schemas.microsoft.com/office/drawing/2014/main" id="{8D3383D6-8B7D-4052-BDF6-0D3C19BAC69E}"/>
              </a:ext>
            </a:extLst>
          </p:cNvPr>
          <p:cNvSpPr txBox="1"/>
          <p:nvPr/>
        </p:nvSpPr>
        <p:spPr>
          <a:xfrm>
            <a:off x="1572099" y="4802016"/>
            <a:ext cx="5418671" cy="1446550"/>
          </a:xfrm>
          <a:prstGeom prst="rect">
            <a:avLst/>
          </a:prstGeom>
          <a:noFill/>
        </p:spPr>
        <p:txBody>
          <a:bodyPr wrap="square">
            <a:spAutoFit/>
          </a:bodyPr>
          <a:lstStyle/>
          <a:p>
            <a:pPr marL="0" indent="0">
              <a:buNone/>
            </a:pPr>
            <a:r>
              <a:rPr lang="en-US" sz="2400" b="1" dirty="0">
                <a:solidFill>
                  <a:schemeClr val="tx2">
                    <a:lumMod val="75000"/>
                  </a:schemeClr>
                </a:solidFill>
                <a:latin typeface="Andes" panose="02000000000000000000" pitchFamily="50" charset="0"/>
              </a:rPr>
              <a:t>By Lamia MOUBAYED BISSAT</a:t>
            </a:r>
          </a:p>
          <a:p>
            <a:pPr marL="0" indent="0">
              <a:buNone/>
            </a:pPr>
            <a:endParaRPr lang="en-US" sz="1600" b="1" dirty="0">
              <a:solidFill>
                <a:schemeClr val="tx2">
                  <a:lumMod val="75000"/>
                </a:schemeClr>
              </a:solidFill>
              <a:latin typeface="Andes" panose="02000000000000000000" pitchFamily="50" charset="0"/>
            </a:endParaRPr>
          </a:p>
          <a:p>
            <a:pPr marL="0" indent="0">
              <a:buNone/>
            </a:pPr>
            <a:r>
              <a:rPr lang="en-US" sz="2400" dirty="0">
                <a:solidFill>
                  <a:schemeClr val="tx2">
                    <a:lumMod val="75000"/>
                  </a:schemeClr>
                </a:solidFill>
                <a:latin typeface="Andes" panose="02000000000000000000" pitchFamily="50" charset="0"/>
              </a:rPr>
              <a:t>Lebanese Parliament, 25 January 2022</a:t>
            </a:r>
            <a:br>
              <a:rPr lang="en-US" sz="2400" dirty="0">
                <a:solidFill>
                  <a:srgbClr val="597387"/>
                </a:solidFill>
                <a:latin typeface="Andes" panose="02000000000000000000" pitchFamily="50" charset="0"/>
              </a:rPr>
            </a:br>
            <a:endParaRPr lang="en-US" sz="2400" dirty="0">
              <a:latin typeface="Andes" panose="02000000000000000000" pitchFamily="50" charset="0"/>
            </a:endParaRPr>
          </a:p>
        </p:txBody>
      </p:sp>
    </p:spTree>
    <p:extLst>
      <p:ext uri="{BB962C8B-B14F-4D97-AF65-F5344CB8AC3E}">
        <p14:creationId xmlns:p14="http://schemas.microsoft.com/office/powerpoint/2010/main" val="4172296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92B9388-7DB8-47FE-B619-BA1FF338BC58}"/>
              </a:ext>
            </a:extLst>
          </p:cNvPr>
          <p:cNvSpPr txBox="1"/>
          <p:nvPr/>
        </p:nvSpPr>
        <p:spPr>
          <a:xfrm>
            <a:off x="973357" y="474576"/>
            <a:ext cx="10893877" cy="584775"/>
          </a:xfrm>
          <a:prstGeom prst="rect">
            <a:avLst/>
          </a:prstGeom>
          <a:noFill/>
        </p:spPr>
        <p:txBody>
          <a:bodyPr wrap="square" rtlCol="0">
            <a:spAutoFit/>
          </a:bodyPr>
          <a:lstStyle/>
          <a:p>
            <a:pPr defTabSz="913989"/>
            <a:r>
              <a:rPr lang="en-US" sz="3200" b="1" spc="-50" dirty="0">
                <a:solidFill>
                  <a:schemeClr val="tx1">
                    <a:lumMod val="75000"/>
                    <a:lumOff val="25000"/>
                  </a:schemeClr>
                </a:solidFill>
                <a:ea typeface="+mj-ea"/>
                <a:cs typeface="+mj-cs"/>
              </a:rPr>
              <a:t>A challenging environment for women-led businesses in Lebanon</a:t>
            </a:r>
          </a:p>
        </p:txBody>
      </p:sp>
      <p:sp>
        <p:nvSpPr>
          <p:cNvPr id="40" name="Rectangle 39">
            <a:extLst>
              <a:ext uri="{FF2B5EF4-FFF2-40B4-BE49-F238E27FC236}">
                <a16:creationId xmlns:a16="http://schemas.microsoft.com/office/drawing/2014/main" id="{E98A4740-0853-472A-9D58-24FD4CDC1574}"/>
              </a:ext>
            </a:extLst>
          </p:cNvPr>
          <p:cNvSpPr/>
          <p:nvPr/>
        </p:nvSpPr>
        <p:spPr>
          <a:xfrm>
            <a:off x="6600497" y="1263257"/>
            <a:ext cx="5336549" cy="5247590"/>
          </a:xfrm>
          <a:prstGeom prst="rect">
            <a:avLst/>
          </a:prstGeom>
        </p:spPr>
        <p:txBody>
          <a:bodyPr wrap="square">
            <a:spAutoFit/>
          </a:bodyPr>
          <a:lstStyle/>
          <a:p>
            <a:pPr marL="346075" indent="-346075" algn="just" defTabSz="1828434">
              <a:buClr>
                <a:srgbClr val="849E82"/>
              </a:buClr>
              <a:buFont typeface="Wingdings" panose="05000000000000000000" pitchFamily="2" charset="2"/>
              <a:buChar char="§"/>
            </a:pPr>
            <a:r>
              <a:rPr lang="en-US" dirty="0">
                <a:solidFill>
                  <a:srgbClr val="4D4D4D"/>
                </a:solidFill>
                <a:latin typeface="Arial" panose="020B0604020202020204" pitchFamily="34" charset="0"/>
                <a:cs typeface="Arial" panose="020B0604020202020204" pitchFamily="34" charset="0"/>
              </a:rPr>
              <a:t>Lebanon ranks </a:t>
            </a:r>
            <a:r>
              <a:rPr lang="en-US" b="1" dirty="0">
                <a:solidFill>
                  <a:srgbClr val="4D4D4D"/>
                </a:solidFill>
                <a:latin typeface="Arial" panose="020B0604020202020204" pitchFamily="34" charset="0"/>
                <a:cs typeface="Arial" panose="020B0604020202020204" pitchFamily="34" charset="0"/>
              </a:rPr>
              <a:t>139/153 countries in women economic participation and opportunity</a:t>
            </a:r>
            <a:r>
              <a:rPr lang="en-US" sz="1200" b="1" dirty="0">
                <a:solidFill>
                  <a:srgbClr val="4D4D4D"/>
                </a:solidFill>
                <a:latin typeface="Arial" panose="020B0604020202020204" pitchFamily="34" charset="0"/>
                <a:cs typeface="Arial" panose="020B0604020202020204" pitchFamily="34" charset="0"/>
              </a:rPr>
              <a:t> </a:t>
            </a:r>
            <a:r>
              <a:rPr lang="en-US" sz="1200" dirty="0">
                <a:solidFill>
                  <a:srgbClr val="4D4D4D"/>
                </a:solidFill>
                <a:latin typeface="Arial" panose="020B0604020202020204" pitchFamily="34" charset="0"/>
                <a:cs typeface="Arial" panose="020B0604020202020204" pitchFamily="34" charset="0"/>
              </a:rPr>
              <a:t>(Global Gender Gap, 2020).</a:t>
            </a:r>
          </a:p>
          <a:p>
            <a:pPr marL="346075" indent="-346075" algn="just" defTabSz="1828434">
              <a:buClr>
                <a:srgbClr val="849E82"/>
              </a:buClr>
              <a:buFont typeface="Wingdings" panose="05000000000000000000" pitchFamily="2" charset="2"/>
              <a:buChar char="§"/>
            </a:pPr>
            <a:endParaRPr lang="en-US" sz="1100" dirty="0">
              <a:solidFill>
                <a:srgbClr val="2A3340"/>
              </a:solidFill>
              <a:latin typeface="Arial" panose="020B0604020202020204" pitchFamily="34" charset="0"/>
              <a:cs typeface="Arial" panose="020B0604020202020204" pitchFamily="34" charset="0"/>
            </a:endParaRPr>
          </a:p>
          <a:p>
            <a:pPr marL="346075" indent="-346075" algn="just" defTabSz="1828434">
              <a:buClr>
                <a:srgbClr val="849E82"/>
              </a:buClr>
              <a:buFont typeface="Wingdings" panose="05000000000000000000" pitchFamily="2" charset="2"/>
              <a:buChar char="§"/>
            </a:pPr>
            <a:r>
              <a:rPr lang="en-US" b="1" dirty="0">
                <a:solidFill>
                  <a:srgbClr val="2A3340"/>
                </a:solidFill>
                <a:latin typeface="Arial" panose="020B0604020202020204" pitchFamily="34" charset="0"/>
                <a:cs typeface="Arial" panose="020B0604020202020204" pitchFamily="34" charset="0"/>
              </a:rPr>
              <a:t>The share of firms in Lebanon that are co-owned by women is 9.9%</a:t>
            </a:r>
            <a:r>
              <a:rPr lang="en-US" dirty="0">
                <a:solidFill>
                  <a:srgbClr val="2A3340"/>
                </a:solidFill>
                <a:latin typeface="Arial" panose="020B0604020202020204" pitchFamily="34" charset="0"/>
                <a:cs typeface="Arial" panose="020B0604020202020204" pitchFamily="34" charset="0"/>
              </a:rPr>
              <a:t>, concentrated in lower value sectors and struggle to grow, finding it harder to access finance and markets. (</a:t>
            </a:r>
            <a:r>
              <a:rPr lang="en-US" sz="1200" dirty="0">
                <a:solidFill>
                  <a:srgbClr val="4D4D4D"/>
                </a:solidFill>
                <a:latin typeface="Arial" panose="020B0604020202020204" pitchFamily="34" charset="0"/>
                <a:cs typeface="Arial" panose="020B0604020202020204" pitchFamily="34" charset="0"/>
              </a:rPr>
              <a:t>World Bank Enterprise Survey, 2019)</a:t>
            </a:r>
          </a:p>
          <a:p>
            <a:pPr marL="346075" indent="-346075" algn="just" defTabSz="1828434">
              <a:buClr>
                <a:srgbClr val="849E82"/>
              </a:buClr>
              <a:buFont typeface="Wingdings" panose="05000000000000000000" pitchFamily="2" charset="2"/>
              <a:buChar char="§"/>
            </a:pPr>
            <a:endParaRPr lang="en-US" sz="1200" dirty="0">
              <a:solidFill>
                <a:srgbClr val="2A3340"/>
              </a:solidFill>
              <a:latin typeface="Arial" panose="020B0604020202020204" pitchFamily="34" charset="0"/>
              <a:cs typeface="Arial" panose="020B0604020202020204" pitchFamily="34" charset="0"/>
            </a:endParaRPr>
          </a:p>
          <a:p>
            <a:pPr marL="346075" indent="-346075" algn="just" defTabSz="1828434">
              <a:buClr>
                <a:srgbClr val="849E82"/>
              </a:buClr>
              <a:buFont typeface="Wingdings" panose="05000000000000000000" pitchFamily="2" charset="2"/>
              <a:buChar char="§"/>
            </a:pPr>
            <a:r>
              <a:rPr lang="en-US" dirty="0">
                <a:solidFill>
                  <a:srgbClr val="4D4D4D"/>
                </a:solidFill>
                <a:latin typeface="Arial" panose="020B0604020202020204" pitchFamily="34" charset="0"/>
                <a:cs typeface="Arial" panose="020B0604020202020204" pitchFamily="34" charset="0"/>
              </a:rPr>
              <a:t>Economic crisis in Lebanon has </a:t>
            </a:r>
            <a:r>
              <a:rPr lang="en-US" b="1" dirty="0">
                <a:solidFill>
                  <a:srgbClr val="4D4D4D"/>
                </a:solidFill>
                <a:latin typeface="Arial" panose="020B0604020202020204" pitchFamily="34" charset="0"/>
                <a:cs typeface="Arial" panose="020B0604020202020204" pitchFamily="34" charset="0"/>
              </a:rPr>
              <a:t>multiplied the challenges facing women-led start-ups and SMEs</a:t>
            </a:r>
            <a:r>
              <a:rPr lang="en-US" dirty="0">
                <a:solidFill>
                  <a:srgbClr val="4D4D4D"/>
                </a:solidFill>
                <a:latin typeface="Arial" panose="020B0604020202020204" pitchFamily="34" charset="0"/>
                <a:cs typeface="Arial" panose="020B0604020202020204" pitchFamily="34" charset="0"/>
              </a:rPr>
              <a:t>: </a:t>
            </a:r>
            <a:r>
              <a:rPr lang="en-US" altLang="ar-LB" dirty="0">
                <a:solidFill>
                  <a:srgbClr val="4D4D4D"/>
                </a:solidFill>
                <a:latin typeface="Arial" panose="020B0604020202020204" pitchFamily="34" charset="0"/>
                <a:cs typeface="Arial" panose="020B0604020202020204" pitchFamily="34" charset="0"/>
              </a:rPr>
              <a:t>Growth contraction of 25% (2021); </a:t>
            </a:r>
            <a:r>
              <a:rPr lang="en-US" dirty="0">
                <a:solidFill>
                  <a:srgbClr val="4D4D4D"/>
                </a:solidFill>
                <a:latin typeface="Arial" panose="020B0604020202020204" pitchFamily="34" charset="0"/>
                <a:cs typeface="Arial" panose="020B0604020202020204" pitchFamily="34" charset="0"/>
              </a:rPr>
              <a:t>pay and retain employees, cover operational costs with a decreased demand, difficulty to access supplies.</a:t>
            </a:r>
          </a:p>
          <a:p>
            <a:pPr marL="346075" indent="-346075" algn="just" defTabSz="1828434">
              <a:buClr>
                <a:srgbClr val="849E82"/>
              </a:buClr>
              <a:buFont typeface="Wingdings" panose="05000000000000000000" pitchFamily="2" charset="2"/>
              <a:buChar char="§"/>
            </a:pPr>
            <a:endParaRPr lang="en-US" sz="1200" dirty="0">
              <a:solidFill>
                <a:srgbClr val="4D4D4D"/>
              </a:solidFill>
              <a:latin typeface="Arial" panose="020B0604020202020204" pitchFamily="34" charset="0"/>
              <a:cs typeface="Arial" panose="020B0604020202020204" pitchFamily="34" charset="0"/>
            </a:endParaRPr>
          </a:p>
          <a:p>
            <a:pPr marL="346075" indent="-346075" algn="just" defTabSz="1828434">
              <a:buClr>
                <a:srgbClr val="849E82"/>
              </a:buClr>
              <a:buFont typeface="Wingdings" panose="05000000000000000000" pitchFamily="2" charset="2"/>
              <a:buChar char="§"/>
            </a:pPr>
            <a:r>
              <a:rPr lang="en-US" b="1" dirty="0">
                <a:solidFill>
                  <a:srgbClr val="4D4D4D"/>
                </a:solidFill>
                <a:latin typeface="Arial" panose="020B0604020202020204" pitchFamily="34" charset="0"/>
                <a:cs typeface="Arial" panose="020B0604020202020204" pitchFamily="34" charset="0"/>
              </a:rPr>
              <a:t>More</a:t>
            </a:r>
            <a:r>
              <a:rPr lang="en-US" dirty="0">
                <a:solidFill>
                  <a:srgbClr val="4D4D4D"/>
                </a:solidFill>
                <a:latin typeface="Arial" panose="020B0604020202020204" pitchFamily="34" charset="0"/>
                <a:cs typeface="Arial" panose="020B0604020202020204" pitchFamily="34" charset="0"/>
              </a:rPr>
              <a:t> </a:t>
            </a:r>
            <a:r>
              <a:rPr lang="en-US" b="1" dirty="0">
                <a:solidFill>
                  <a:srgbClr val="4D4D4D"/>
                </a:solidFill>
                <a:latin typeface="Arial" panose="020B0604020202020204" pitchFamily="34" charset="0"/>
                <a:cs typeface="Arial" panose="020B0604020202020204" pitchFamily="34" charset="0"/>
              </a:rPr>
              <a:t>challenges emerged with COVID-19: </a:t>
            </a:r>
            <a:r>
              <a:rPr lang="en-US" dirty="0">
                <a:solidFill>
                  <a:srgbClr val="4D4D4D"/>
                </a:solidFill>
                <a:latin typeface="Arial" panose="020B0604020202020204" pitchFamily="34" charset="0"/>
                <a:cs typeface="Arial" panose="020B0604020202020204" pitchFamily="34" charset="0"/>
              </a:rPr>
              <a:t>disruption in supply chains due to lockdowns, and dramatic drops in sales and cash flows.</a:t>
            </a:r>
          </a:p>
        </p:txBody>
      </p:sp>
      <p:grpSp>
        <p:nvGrpSpPr>
          <p:cNvPr id="43" name="Group 42">
            <a:extLst>
              <a:ext uri="{FF2B5EF4-FFF2-40B4-BE49-F238E27FC236}">
                <a16:creationId xmlns:a16="http://schemas.microsoft.com/office/drawing/2014/main" id="{1A6AA81B-CF32-4CAB-8073-2BA689B6E0F3}"/>
              </a:ext>
            </a:extLst>
          </p:cNvPr>
          <p:cNvGrpSpPr/>
          <p:nvPr/>
        </p:nvGrpSpPr>
        <p:grpSpPr>
          <a:xfrm>
            <a:off x="127477" y="1634270"/>
            <a:ext cx="5968523" cy="4314585"/>
            <a:chOff x="5128315" y="1688094"/>
            <a:chExt cx="6908458" cy="4449947"/>
          </a:xfrm>
        </p:grpSpPr>
        <p:sp>
          <p:nvSpPr>
            <p:cNvPr id="44" name="Rectangle 43">
              <a:extLst>
                <a:ext uri="{FF2B5EF4-FFF2-40B4-BE49-F238E27FC236}">
                  <a16:creationId xmlns:a16="http://schemas.microsoft.com/office/drawing/2014/main" id="{560263CA-F7A7-4875-AAC6-953B67E92698}"/>
                </a:ext>
              </a:extLst>
            </p:cNvPr>
            <p:cNvSpPr/>
            <p:nvPr/>
          </p:nvSpPr>
          <p:spPr>
            <a:xfrm>
              <a:off x="5876320" y="1688094"/>
              <a:ext cx="5121805" cy="354880"/>
            </a:xfrm>
            <a:prstGeom prst="rect">
              <a:avLst/>
            </a:prstGeom>
            <a:solidFill>
              <a:sysClr val="window" lastClr="FFFFFF"/>
            </a:solidFill>
            <a:ln w="25400" cap="flat" cmpd="sng" algn="ctr">
              <a:noFill/>
              <a:prstDash val="solid"/>
            </a:ln>
            <a:effectLst/>
          </p:spPr>
          <p:txBody>
            <a:bodyPr rtlCol="0" anchor="ctr"/>
            <a:lstStyle/>
            <a:p>
              <a:pPr algn="ctr" defTabSz="914400" rtl="1">
                <a:defRPr/>
              </a:pPr>
              <a:r>
                <a:rPr lang="en-US" b="1" kern="0" dirty="0">
                  <a:solidFill>
                    <a:schemeClr val="tx1">
                      <a:lumMod val="75000"/>
                    </a:schemeClr>
                  </a:solidFill>
                  <a:latin typeface="Calibri"/>
                  <a:cs typeface="Arial" panose="020B0604020202020204" pitchFamily="34" charset="0"/>
                </a:rPr>
                <a:t>Lebanon’s economic competitiveness is declining</a:t>
              </a:r>
              <a:endParaRPr lang="en-US" b="1" kern="0" dirty="0">
                <a:solidFill>
                  <a:schemeClr val="tx1">
                    <a:lumMod val="75000"/>
                  </a:schemeClr>
                </a:solidFill>
                <a:latin typeface="Calibri"/>
              </a:endParaRPr>
            </a:p>
          </p:txBody>
        </p:sp>
        <p:pic>
          <p:nvPicPr>
            <p:cNvPr id="45" name="Picture 44">
              <a:extLst>
                <a:ext uri="{FF2B5EF4-FFF2-40B4-BE49-F238E27FC236}">
                  <a16:creationId xmlns:a16="http://schemas.microsoft.com/office/drawing/2014/main" id="{047944C7-F3DE-441C-8E44-AF5F1695BB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28315" y="2137978"/>
              <a:ext cx="6908458" cy="4000063"/>
            </a:xfrm>
            <a:prstGeom prst="rect">
              <a:avLst/>
            </a:prstGeom>
          </p:spPr>
        </p:pic>
        <p:sp>
          <p:nvSpPr>
            <p:cNvPr id="46" name="Rectangle 45">
              <a:extLst>
                <a:ext uri="{FF2B5EF4-FFF2-40B4-BE49-F238E27FC236}">
                  <a16:creationId xmlns:a16="http://schemas.microsoft.com/office/drawing/2014/main" id="{144F708F-C2EC-49EC-8236-097445B56A2B}"/>
                </a:ext>
              </a:extLst>
            </p:cNvPr>
            <p:cNvSpPr/>
            <p:nvPr/>
          </p:nvSpPr>
          <p:spPr>
            <a:xfrm>
              <a:off x="6142293" y="2649617"/>
              <a:ext cx="1873020" cy="348842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71"/>
            </a:p>
          </p:txBody>
        </p:sp>
      </p:grpSp>
      <p:sp>
        <p:nvSpPr>
          <p:cNvPr id="47" name="Rectangle 46">
            <a:extLst>
              <a:ext uri="{FF2B5EF4-FFF2-40B4-BE49-F238E27FC236}">
                <a16:creationId xmlns:a16="http://schemas.microsoft.com/office/drawing/2014/main" id="{7E66C258-5A0F-4196-998B-9E808FF60EBB}"/>
              </a:ext>
            </a:extLst>
          </p:cNvPr>
          <p:cNvSpPr/>
          <p:nvPr/>
        </p:nvSpPr>
        <p:spPr>
          <a:xfrm>
            <a:off x="0" y="1263257"/>
            <a:ext cx="6600497" cy="5573201"/>
          </a:xfrm>
          <a:prstGeom prst="rect">
            <a:avLst/>
          </a:prstGeom>
          <a:solidFill>
            <a:schemeClr val="tx2">
              <a:lumMod val="75000"/>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4157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3820398-8D1F-4543-ABA0-7A67C38769B3}"/>
              </a:ext>
            </a:extLst>
          </p:cNvPr>
          <p:cNvSpPr/>
          <p:nvPr/>
        </p:nvSpPr>
        <p:spPr>
          <a:xfrm>
            <a:off x="1735138" y="3568700"/>
            <a:ext cx="8721725" cy="2308225"/>
          </a:xfrm>
          <a:prstGeom prst="rect">
            <a:avLst/>
          </a:prstGeom>
          <a:solidFill>
            <a:srgbClr val="698667"/>
          </a:solidFill>
          <a:ln>
            <a:solidFill>
              <a:srgbClr val="698667"/>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15" name="Rectangle 14">
            <a:extLst>
              <a:ext uri="{FF2B5EF4-FFF2-40B4-BE49-F238E27FC236}">
                <a16:creationId xmlns:a16="http://schemas.microsoft.com/office/drawing/2014/main" id="{45757C57-BBBA-44C6-9A4D-12F5D1E400AA}"/>
              </a:ext>
            </a:extLst>
          </p:cNvPr>
          <p:cNvSpPr/>
          <p:nvPr/>
        </p:nvSpPr>
        <p:spPr>
          <a:xfrm>
            <a:off x="3536950" y="3469101"/>
            <a:ext cx="5118100" cy="125666"/>
          </a:xfrm>
          <a:prstGeom prst="rect">
            <a:avLst/>
          </a:prstGeom>
          <a:solidFill>
            <a:srgbClr val="495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Title 3"/>
          <p:cNvSpPr>
            <a:spLocks noGrp="1"/>
          </p:cNvSpPr>
          <p:nvPr>
            <p:ph type="title"/>
          </p:nvPr>
        </p:nvSpPr>
        <p:spPr>
          <a:xfrm>
            <a:off x="1735137" y="3823855"/>
            <a:ext cx="8721724" cy="1698421"/>
          </a:xfrm>
        </p:spPr>
        <p:txBody>
          <a:bodyPr>
            <a:normAutofit fontScale="90000"/>
          </a:bodyPr>
          <a:lstStyle/>
          <a:p>
            <a:r>
              <a:rPr lang="fr-FR" sz="4000" dirty="0">
                <a:latin typeface="Arial" panose="020B0604020202020204" pitchFamily="34" charset="0"/>
                <a:cs typeface="Arial" panose="020B0604020202020204" pitchFamily="34" charset="0"/>
              </a:rPr>
              <a:t>II. </a:t>
            </a:r>
            <a:br>
              <a:rPr lang="fr-FR" sz="4000" dirty="0">
                <a:latin typeface="Arial" panose="020B0604020202020204" pitchFamily="34" charset="0"/>
                <a:cs typeface="Arial" panose="020B0604020202020204" pitchFamily="34" charset="0"/>
              </a:rPr>
            </a:br>
            <a:r>
              <a:rPr lang="fr-FR" sz="4000" dirty="0">
                <a:latin typeface="Arial" panose="020B0604020202020204" pitchFamily="34" charset="0"/>
                <a:cs typeface="Arial" panose="020B0604020202020204" pitchFamily="34" charset="0"/>
              </a:rPr>
              <a:t>Law no. 244/2021: An </a:t>
            </a:r>
            <a:r>
              <a:rPr lang="fr-FR" sz="4000" dirty="0" err="1">
                <a:latin typeface="Arial" panose="020B0604020202020204" pitchFamily="34" charset="0"/>
                <a:cs typeface="Arial" panose="020B0604020202020204" pitchFamily="34" charset="0"/>
              </a:rPr>
              <a:t>opportunity</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towards</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gender</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equality</a:t>
            </a:r>
            <a:endParaRPr lang="fr-FR" sz="4000" dirty="0">
              <a:latin typeface="Arial" panose="020B0604020202020204" pitchFamily="34" charset="0"/>
              <a:cs typeface="Arial" panose="020B0604020202020204" pitchFamily="34" charset="0"/>
            </a:endParaRPr>
          </a:p>
        </p:txBody>
      </p:sp>
      <p:sp>
        <p:nvSpPr>
          <p:cNvPr id="13" name="Slide Number Placeholder 12"/>
          <p:cNvSpPr>
            <a:spLocks noGrp="1"/>
          </p:cNvSpPr>
          <p:nvPr>
            <p:ph type="sldNum" sz="quarter" idx="12"/>
          </p:nvPr>
        </p:nvSpPr>
        <p:spPr/>
        <p:txBody>
          <a:bodyPr/>
          <a:lstStyle/>
          <a:p>
            <a:fld id="{3A98EE3D-8CD1-4C3F-BD1C-C98C9596463C}" type="slidenum">
              <a:rPr lang="en-US" noProof="0" smtClean="0"/>
              <a:pPr/>
              <a:t>11</a:t>
            </a:fld>
            <a:endParaRPr lang="en-US" noProof="0" dirty="0"/>
          </a:p>
        </p:txBody>
      </p:sp>
    </p:spTree>
    <p:extLst>
      <p:ext uri="{BB962C8B-B14F-4D97-AF65-F5344CB8AC3E}">
        <p14:creationId xmlns:p14="http://schemas.microsoft.com/office/powerpoint/2010/main" val="3377331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 modern procurement law in line with </a:t>
            </a:r>
            <a:r>
              <a:rPr lang="en-US" sz="3200" dirty="0" err="1"/>
              <a:t>intern’l</a:t>
            </a:r>
            <a:r>
              <a:rPr lang="en-US" sz="3200" dirty="0"/>
              <a:t> standards</a:t>
            </a:r>
            <a:endParaRPr lang="fr-FR" sz="3200" dirty="0"/>
          </a:p>
        </p:txBody>
      </p:sp>
      <p:sp>
        <p:nvSpPr>
          <p:cNvPr id="6" name="Slide Number Placeholder 5"/>
          <p:cNvSpPr>
            <a:spLocks noGrp="1"/>
          </p:cNvSpPr>
          <p:nvPr>
            <p:ph type="sldNum" sz="quarter" idx="12"/>
          </p:nvPr>
        </p:nvSpPr>
        <p:spPr>
          <a:xfrm>
            <a:off x="11436388" y="6487779"/>
            <a:ext cx="715148" cy="370221"/>
          </a:xfrm>
        </p:spPr>
        <p:txBody>
          <a:bodyPr/>
          <a:lstStyle/>
          <a:p>
            <a:fld id="{3A98EE3D-8CD1-4C3F-BD1C-C98C9596463C}" type="slidenum">
              <a:rPr lang="en-US" smtClean="0"/>
              <a:t>12</a:t>
            </a:fld>
            <a:endParaRPr lang="en-US" dirty="0"/>
          </a:p>
        </p:txBody>
      </p:sp>
      <p:grpSp>
        <p:nvGrpSpPr>
          <p:cNvPr id="4" name="Group 3">
            <a:extLst>
              <a:ext uri="{FF2B5EF4-FFF2-40B4-BE49-F238E27FC236}">
                <a16:creationId xmlns:a16="http://schemas.microsoft.com/office/drawing/2014/main" id="{BF43D35D-4FE7-4F5E-80B0-E8B21D4A1800}"/>
              </a:ext>
            </a:extLst>
          </p:cNvPr>
          <p:cNvGrpSpPr/>
          <p:nvPr/>
        </p:nvGrpSpPr>
        <p:grpSpPr>
          <a:xfrm>
            <a:off x="455258" y="5209941"/>
            <a:ext cx="9663383" cy="1495509"/>
            <a:chOff x="254222" y="5196776"/>
            <a:chExt cx="9444468" cy="1495509"/>
          </a:xfrm>
        </p:grpSpPr>
        <p:sp>
          <p:nvSpPr>
            <p:cNvPr id="8" name="Rectangle 7"/>
            <p:cNvSpPr/>
            <p:nvPr/>
          </p:nvSpPr>
          <p:spPr>
            <a:xfrm>
              <a:off x="719278" y="5224921"/>
              <a:ext cx="8979412" cy="1467364"/>
            </a:xfrm>
            <a:prstGeom prst="rect">
              <a:avLst/>
            </a:prstGeom>
            <a:solidFill>
              <a:srgbClr val="7F7F7F">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31775" indent="-231775">
                <a:buClr>
                  <a:srgbClr val="50664E"/>
                </a:buClr>
                <a:buFont typeface="Wingdings" panose="05000000000000000000" pitchFamily="2" charset="2"/>
                <a:buChar char="§"/>
              </a:pPr>
              <a:r>
                <a:rPr lang="en-US" sz="1500" dirty="0">
                  <a:solidFill>
                    <a:schemeClr val="tx1"/>
                  </a:solidFill>
                  <a:latin typeface="Arial" panose="020B0604020202020204" pitchFamily="34" charset="0"/>
                </a:rPr>
                <a:t>Applying </a:t>
              </a:r>
              <a:r>
                <a:rPr lang="en-US" sz="1500" b="1" dirty="0">
                  <a:solidFill>
                    <a:schemeClr val="tx1"/>
                  </a:solidFill>
                  <a:latin typeface="Arial" panose="020B0604020202020204" pitchFamily="34" charset="0"/>
                </a:rPr>
                <a:t>competitive methods </a:t>
              </a:r>
              <a:r>
                <a:rPr lang="en-US" sz="1500" dirty="0">
                  <a:solidFill>
                    <a:schemeClr val="tx1"/>
                  </a:solidFill>
                  <a:latin typeface="Arial" panose="020B0604020202020204" pitchFamily="34" charset="0"/>
                </a:rPr>
                <a:t>as a general rule</a:t>
              </a:r>
            </a:p>
            <a:p>
              <a:pPr marL="231775" indent="-231775">
                <a:buClr>
                  <a:srgbClr val="50664E"/>
                </a:buClr>
                <a:buFont typeface="Wingdings" panose="05000000000000000000" pitchFamily="2" charset="2"/>
                <a:buChar char="§"/>
              </a:pPr>
              <a:r>
                <a:rPr lang="en-US" sz="1500" dirty="0">
                  <a:solidFill>
                    <a:schemeClr val="tx1"/>
                  </a:solidFill>
                  <a:latin typeface="Arial" panose="020B0604020202020204" pitchFamily="34" charset="0"/>
                </a:rPr>
                <a:t>‎Providing for </a:t>
              </a:r>
              <a:r>
                <a:rPr lang="en-US" sz="1500" b="1" dirty="0">
                  <a:solidFill>
                    <a:schemeClr val="tx1"/>
                  </a:solidFill>
                  <a:latin typeface="Arial" panose="020B0604020202020204" pitchFamily="34" charset="0"/>
                </a:rPr>
                <a:t>equal opportunities </a:t>
              </a:r>
              <a:r>
                <a:rPr lang="en-US" sz="1500" dirty="0">
                  <a:solidFill>
                    <a:schemeClr val="tx1"/>
                  </a:solidFill>
                  <a:latin typeface="Arial" panose="020B0604020202020204" pitchFamily="34" charset="0"/>
                </a:rPr>
                <a:t>to participate in public procurement</a:t>
              </a:r>
            </a:p>
            <a:p>
              <a:pPr marL="231775" indent="-231775">
                <a:buClr>
                  <a:srgbClr val="50664E"/>
                </a:buClr>
                <a:buFont typeface="Wingdings" panose="05000000000000000000" pitchFamily="2" charset="2"/>
                <a:buChar char="§"/>
              </a:pPr>
              <a:r>
                <a:rPr lang="en-US" sz="1500" dirty="0">
                  <a:solidFill>
                    <a:schemeClr val="tx1"/>
                  </a:solidFill>
                  <a:latin typeface="Arial" panose="020B0604020202020204" pitchFamily="34" charset="0"/>
                </a:rPr>
                <a:t>‎Providing for </a:t>
              </a:r>
              <a:r>
                <a:rPr lang="en-US" sz="1500" b="1" dirty="0">
                  <a:solidFill>
                    <a:schemeClr val="tx1"/>
                  </a:solidFill>
                  <a:latin typeface="Arial" panose="020B0604020202020204" pitchFamily="34" charset="0"/>
                </a:rPr>
                <a:t>fair, equal and equitable treatment of all bidders and contractors</a:t>
              </a:r>
            </a:p>
            <a:p>
              <a:pPr marL="231775" indent="-231775">
                <a:buClr>
                  <a:srgbClr val="50664E"/>
                </a:buClr>
                <a:buFont typeface="Wingdings" panose="05000000000000000000" pitchFamily="2" charset="2"/>
                <a:buChar char="§"/>
              </a:pPr>
              <a:r>
                <a:rPr lang="en-US" sz="1500" dirty="0">
                  <a:solidFill>
                    <a:schemeClr val="tx1"/>
                  </a:solidFill>
                  <a:latin typeface="Arial" panose="020B0604020202020204" pitchFamily="34" charset="0"/>
                </a:rPr>
                <a:t>Ensuring </a:t>
              </a:r>
              <a:r>
                <a:rPr lang="en-US" sz="1500" b="1" dirty="0">
                  <a:solidFill>
                    <a:schemeClr val="tx1"/>
                  </a:solidFill>
                  <a:latin typeface="Arial" panose="020B0604020202020204" pitchFamily="34" charset="0"/>
                </a:rPr>
                <a:t>integrity &amp; professionalism </a:t>
              </a:r>
              <a:r>
                <a:rPr lang="en-US" sz="1500" dirty="0">
                  <a:solidFill>
                    <a:schemeClr val="tx1"/>
                  </a:solidFill>
                  <a:latin typeface="Arial" panose="020B0604020202020204" pitchFamily="34" charset="0"/>
                </a:rPr>
                <a:t>of procurement proceedings to enhance control &amp; accountability</a:t>
              </a:r>
            </a:p>
            <a:p>
              <a:pPr marL="231775" indent="-231775">
                <a:buClr>
                  <a:srgbClr val="50664E"/>
                </a:buClr>
                <a:buFont typeface="Wingdings" panose="05000000000000000000" pitchFamily="2" charset="2"/>
                <a:buChar char="§"/>
              </a:pPr>
              <a:r>
                <a:rPr lang="en-US" sz="1500" dirty="0">
                  <a:solidFill>
                    <a:schemeClr val="tx1"/>
                  </a:solidFill>
                  <a:latin typeface="Arial" panose="020B0604020202020204" pitchFamily="34" charset="0"/>
                </a:rPr>
                <a:t>‎Promoting </a:t>
              </a:r>
              <a:r>
                <a:rPr lang="en-US" sz="1500" b="1" dirty="0">
                  <a:solidFill>
                    <a:schemeClr val="tx1"/>
                  </a:solidFill>
                  <a:latin typeface="Arial" panose="020B0604020202020204" pitchFamily="34" charset="0"/>
                </a:rPr>
                <a:t>local economy development,</a:t>
              </a:r>
              <a:r>
                <a:rPr lang="en-US" sz="1500" dirty="0">
                  <a:solidFill>
                    <a:schemeClr val="tx1"/>
                  </a:solidFill>
                  <a:latin typeface="Arial" panose="020B0604020202020204" pitchFamily="34" charset="0"/>
                </a:rPr>
                <a:t> national employment and production, based ‎on the best value for spending public funds</a:t>
              </a:r>
              <a:r>
                <a:rPr lang="ar-LB" sz="1500" dirty="0">
                  <a:solidFill>
                    <a:schemeClr val="tx1"/>
                  </a:solidFill>
                  <a:latin typeface="Arial" panose="020B0604020202020204" pitchFamily="34" charset="0"/>
                </a:rPr>
                <a:t>‏</a:t>
              </a:r>
            </a:p>
          </p:txBody>
        </p:sp>
        <p:sp>
          <p:nvSpPr>
            <p:cNvPr id="9" name="Rectangle 8"/>
            <p:cNvSpPr/>
            <p:nvPr/>
          </p:nvSpPr>
          <p:spPr>
            <a:xfrm>
              <a:off x="254222" y="5196776"/>
              <a:ext cx="430887" cy="1389163"/>
            </a:xfrm>
            <a:prstGeom prst="rect">
              <a:avLst/>
            </a:prstGeom>
          </p:spPr>
          <p:txBody>
            <a:bodyPr vert="vert270" wrap="none">
              <a:spAutoFit/>
            </a:bodyPr>
            <a:lstStyle/>
            <a:p>
              <a:r>
                <a:rPr lang="en-US" sz="1600" b="1" dirty="0">
                  <a:solidFill>
                    <a:srgbClr val="698667"/>
                  </a:solidFill>
                  <a:latin typeface="Arial" panose="020B0604020202020204" pitchFamily="34" charset="0"/>
                  <a:cs typeface="Arial" panose="020B0604020202020204" pitchFamily="34" charset="0"/>
                </a:rPr>
                <a:t>OBJECTIVES</a:t>
              </a:r>
            </a:p>
          </p:txBody>
        </p:sp>
      </p:gr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02905" y="5396687"/>
            <a:ext cx="1294160" cy="1015670"/>
          </a:xfrm>
          <a:prstGeom prst="rect">
            <a:avLst/>
          </a:prstGeom>
        </p:spPr>
      </p:pic>
      <p:grpSp>
        <p:nvGrpSpPr>
          <p:cNvPr id="3" name="Group 2">
            <a:extLst>
              <a:ext uri="{FF2B5EF4-FFF2-40B4-BE49-F238E27FC236}">
                <a16:creationId xmlns:a16="http://schemas.microsoft.com/office/drawing/2014/main" id="{DA2C468F-272A-4F40-BD84-0C4493E63B9D}"/>
              </a:ext>
            </a:extLst>
          </p:cNvPr>
          <p:cNvGrpSpPr/>
          <p:nvPr/>
        </p:nvGrpSpPr>
        <p:grpSpPr>
          <a:xfrm>
            <a:off x="455259" y="3516340"/>
            <a:ext cx="9565617" cy="1525587"/>
            <a:chOff x="274542" y="3627259"/>
            <a:chExt cx="9422857" cy="1525587"/>
          </a:xfrm>
        </p:grpSpPr>
        <p:sp>
          <p:nvSpPr>
            <p:cNvPr id="12" name="Rectangle 11">
              <a:extLst>
                <a:ext uri="{FF2B5EF4-FFF2-40B4-BE49-F238E27FC236}">
                  <a16:creationId xmlns:a16="http://schemas.microsoft.com/office/drawing/2014/main" id="{C5A54DB2-15ED-46D8-B63E-C2E9EDAF7741}"/>
                </a:ext>
              </a:extLst>
            </p:cNvPr>
            <p:cNvSpPr/>
            <p:nvPr/>
          </p:nvSpPr>
          <p:spPr>
            <a:xfrm>
              <a:off x="274542" y="3627259"/>
              <a:ext cx="430887" cy="1320233"/>
            </a:xfrm>
            <a:prstGeom prst="rect">
              <a:avLst/>
            </a:prstGeom>
          </p:spPr>
          <p:txBody>
            <a:bodyPr vert="vert270" wrap="none">
              <a:spAutoFit/>
            </a:bodyPr>
            <a:lstStyle/>
            <a:p>
              <a:r>
                <a:rPr lang="en-US" sz="1600" b="1" dirty="0">
                  <a:solidFill>
                    <a:srgbClr val="698667"/>
                  </a:solidFill>
                  <a:latin typeface="Arial" panose="020B0604020202020204" pitchFamily="34" charset="0"/>
                  <a:cs typeface="Arial" panose="020B0604020202020204" pitchFamily="34" charset="0"/>
                </a:rPr>
                <a:t>PRINCIPLES</a:t>
              </a:r>
            </a:p>
          </p:txBody>
        </p:sp>
        <p:grpSp>
          <p:nvGrpSpPr>
            <p:cNvPr id="14" name="Group 13">
              <a:extLst>
                <a:ext uri="{FF2B5EF4-FFF2-40B4-BE49-F238E27FC236}">
                  <a16:creationId xmlns:a16="http://schemas.microsoft.com/office/drawing/2014/main" id="{54C09C2B-B547-4558-A766-4C1DFC3DE3CE}"/>
                </a:ext>
              </a:extLst>
            </p:cNvPr>
            <p:cNvGrpSpPr/>
            <p:nvPr/>
          </p:nvGrpSpPr>
          <p:grpSpPr>
            <a:xfrm>
              <a:off x="732363" y="3627259"/>
              <a:ext cx="8965036" cy="1525587"/>
              <a:chOff x="2965223" y="3319228"/>
              <a:chExt cx="4431108" cy="1081308"/>
            </a:xfrm>
          </p:grpSpPr>
          <p:sp>
            <p:nvSpPr>
              <p:cNvPr id="15" name="Hexagon 14">
                <a:extLst>
                  <a:ext uri="{FF2B5EF4-FFF2-40B4-BE49-F238E27FC236}">
                    <a16:creationId xmlns:a16="http://schemas.microsoft.com/office/drawing/2014/main" id="{C07C091E-3C70-4AF2-9AE3-73CEB9C1B30D}"/>
                  </a:ext>
                </a:extLst>
              </p:cNvPr>
              <p:cNvSpPr/>
              <p:nvPr/>
            </p:nvSpPr>
            <p:spPr>
              <a:xfrm>
                <a:off x="2965223" y="3319228"/>
                <a:ext cx="1133857" cy="406115"/>
              </a:xfrm>
              <a:prstGeom prst="hexagon">
                <a:avLst/>
              </a:prstGeom>
              <a:solidFill>
                <a:srgbClr val="698667">
                  <a:alpha val="87843"/>
                </a:srgbClr>
              </a:solidFill>
              <a:ln w="12700">
                <a:solidFill>
                  <a:srgbClr val="69866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b="1" dirty="0">
                    <a:solidFill>
                      <a:schemeClr val="bg1"/>
                    </a:solidFill>
                  </a:rPr>
                  <a:t>Efficiency &amp; competition</a:t>
                </a:r>
              </a:p>
            </p:txBody>
          </p:sp>
          <p:sp>
            <p:nvSpPr>
              <p:cNvPr id="16" name="Hexagon 15">
                <a:extLst>
                  <a:ext uri="{FF2B5EF4-FFF2-40B4-BE49-F238E27FC236}">
                    <a16:creationId xmlns:a16="http://schemas.microsoft.com/office/drawing/2014/main" id="{55501109-A301-46F8-A32E-0D8CE11CFE7B}"/>
                  </a:ext>
                </a:extLst>
              </p:cNvPr>
              <p:cNvSpPr/>
              <p:nvPr/>
            </p:nvSpPr>
            <p:spPr>
              <a:xfrm>
                <a:off x="4052684" y="3537221"/>
                <a:ext cx="1133857" cy="406115"/>
              </a:xfrm>
              <a:prstGeom prst="hexagon">
                <a:avLst/>
              </a:prstGeom>
              <a:solidFill>
                <a:schemeClr val="bg1"/>
              </a:solidFill>
              <a:ln w="12700">
                <a:solidFill>
                  <a:srgbClr val="69866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2000" b="1" dirty="0">
                    <a:solidFill>
                      <a:schemeClr val="tx1">
                        <a:lumMod val="65000"/>
                        <a:lumOff val="35000"/>
                      </a:schemeClr>
                    </a:solidFill>
                  </a:rPr>
                  <a:t>Accountability</a:t>
                </a:r>
                <a:endParaRPr lang="ar-LB" sz="2000" dirty="0">
                  <a:solidFill>
                    <a:schemeClr val="tx1"/>
                  </a:solidFill>
                  <a:latin typeface="Arial" panose="020B0604020202020204" pitchFamily="34" charset="0"/>
                </a:endParaRPr>
              </a:p>
            </p:txBody>
          </p:sp>
          <p:sp>
            <p:nvSpPr>
              <p:cNvPr id="17" name="Hexagon 16">
                <a:extLst>
                  <a:ext uri="{FF2B5EF4-FFF2-40B4-BE49-F238E27FC236}">
                    <a16:creationId xmlns:a16="http://schemas.microsoft.com/office/drawing/2014/main" id="{DDE46FC4-4DD2-4A52-86DB-71BE364470D4}"/>
                  </a:ext>
                </a:extLst>
              </p:cNvPr>
              <p:cNvSpPr/>
              <p:nvPr/>
            </p:nvSpPr>
            <p:spPr>
              <a:xfrm>
                <a:off x="2970871" y="3769162"/>
                <a:ext cx="1133857" cy="406115"/>
              </a:xfrm>
              <a:prstGeom prst="hexagon">
                <a:avLst/>
              </a:prstGeom>
              <a:solidFill>
                <a:schemeClr val="bg1"/>
              </a:solidFill>
              <a:ln w="12700">
                <a:solidFill>
                  <a:srgbClr val="69866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2000" b="1" dirty="0">
                    <a:solidFill>
                      <a:schemeClr val="tx1">
                        <a:lumMod val="65000"/>
                        <a:lumOff val="35000"/>
                      </a:schemeClr>
                    </a:solidFill>
                  </a:rPr>
                  <a:t>Sustainability</a:t>
                </a:r>
              </a:p>
            </p:txBody>
          </p:sp>
          <p:sp>
            <p:nvSpPr>
              <p:cNvPr id="18" name="Hexagon 17">
                <a:extLst>
                  <a:ext uri="{FF2B5EF4-FFF2-40B4-BE49-F238E27FC236}">
                    <a16:creationId xmlns:a16="http://schemas.microsoft.com/office/drawing/2014/main" id="{4D498D51-FE5A-4100-AEBD-3310997C57A1}"/>
                  </a:ext>
                </a:extLst>
              </p:cNvPr>
              <p:cNvSpPr/>
              <p:nvPr/>
            </p:nvSpPr>
            <p:spPr>
              <a:xfrm>
                <a:off x="4058332" y="3994421"/>
                <a:ext cx="1133857" cy="406115"/>
              </a:xfrm>
              <a:prstGeom prst="hexagon">
                <a:avLst/>
              </a:prstGeom>
              <a:solidFill>
                <a:srgbClr val="698667">
                  <a:alpha val="87843"/>
                </a:srgbClr>
              </a:solidFill>
              <a:ln w="12700">
                <a:solidFill>
                  <a:srgbClr val="698667"/>
                </a:solidFill>
              </a:ln>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rtl="1"/>
                <a:r>
                  <a:rPr lang="en-US" b="1" dirty="0">
                    <a:solidFill>
                      <a:schemeClr val="bg1"/>
                    </a:solidFill>
                  </a:rPr>
                  <a:t>Professionalization</a:t>
                </a:r>
                <a:endParaRPr lang="ar-LB" dirty="0">
                  <a:solidFill>
                    <a:schemeClr val="bg1"/>
                  </a:solidFill>
                  <a:latin typeface="Arial" panose="020B0604020202020204" pitchFamily="34" charset="0"/>
                </a:endParaRPr>
              </a:p>
            </p:txBody>
          </p:sp>
          <p:sp>
            <p:nvSpPr>
              <p:cNvPr id="19" name="Hexagon 18">
                <a:extLst>
                  <a:ext uri="{FF2B5EF4-FFF2-40B4-BE49-F238E27FC236}">
                    <a16:creationId xmlns:a16="http://schemas.microsoft.com/office/drawing/2014/main" id="{0348DBDB-0042-4BA2-A1C0-EC8F18FCA6CC}"/>
                  </a:ext>
                </a:extLst>
              </p:cNvPr>
              <p:cNvSpPr/>
              <p:nvPr/>
            </p:nvSpPr>
            <p:spPr>
              <a:xfrm>
                <a:off x="5145922" y="3319228"/>
                <a:ext cx="1133857" cy="406115"/>
              </a:xfrm>
              <a:prstGeom prst="hexagon">
                <a:avLst/>
              </a:prstGeom>
              <a:solidFill>
                <a:srgbClr val="698667">
                  <a:alpha val="87843"/>
                </a:srgbClr>
              </a:solidFill>
              <a:ln w="12700">
                <a:solidFill>
                  <a:srgbClr val="69866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bg1"/>
                    </a:solidFill>
                    <a:latin typeface="Arial" panose="020B0604020202020204" pitchFamily="34" charset="0"/>
                    <a:cs typeface="Arial" panose="020B0604020202020204" pitchFamily="34" charset="0"/>
                  </a:rPr>
                  <a:t>Integration</a:t>
                </a:r>
                <a:endParaRPr lang="ar-LB" dirty="0">
                  <a:solidFill>
                    <a:schemeClr val="bg1"/>
                  </a:solidFill>
                  <a:latin typeface="Arial" panose="020B0604020202020204" pitchFamily="34" charset="0"/>
                </a:endParaRPr>
              </a:p>
            </p:txBody>
          </p:sp>
          <p:sp>
            <p:nvSpPr>
              <p:cNvPr id="20" name="Hexagon 19">
                <a:extLst>
                  <a:ext uri="{FF2B5EF4-FFF2-40B4-BE49-F238E27FC236}">
                    <a16:creationId xmlns:a16="http://schemas.microsoft.com/office/drawing/2014/main" id="{2FB30531-00E4-4944-919B-7611226B984A}"/>
                  </a:ext>
                </a:extLst>
              </p:cNvPr>
              <p:cNvSpPr/>
              <p:nvPr/>
            </p:nvSpPr>
            <p:spPr>
              <a:xfrm>
                <a:off x="6250966" y="3537221"/>
                <a:ext cx="1133857" cy="406115"/>
              </a:xfrm>
              <a:prstGeom prst="hexagon">
                <a:avLst/>
              </a:prstGeom>
              <a:solidFill>
                <a:schemeClr val="bg1"/>
              </a:solidFill>
              <a:ln w="12700">
                <a:solidFill>
                  <a:srgbClr val="69866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2000" b="1" dirty="0">
                    <a:solidFill>
                      <a:schemeClr val="tx1">
                        <a:lumMod val="65000"/>
                        <a:lumOff val="35000"/>
                      </a:schemeClr>
                    </a:solidFill>
                  </a:rPr>
                  <a:t>Inclusiveness</a:t>
                </a:r>
                <a:endParaRPr lang="ar-LB" sz="2000" dirty="0">
                  <a:latin typeface="Arial" panose="020B0604020202020204" pitchFamily="34" charset="0"/>
                </a:endParaRPr>
              </a:p>
            </p:txBody>
          </p:sp>
          <p:sp>
            <p:nvSpPr>
              <p:cNvPr id="21" name="Hexagon 20">
                <a:extLst>
                  <a:ext uri="{FF2B5EF4-FFF2-40B4-BE49-F238E27FC236}">
                    <a16:creationId xmlns:a16="http://schemas.microsoft.com/office/drawing/2014/main" id="{BAFF7742-9003-45C3-B5F7-58E2C0445571}"/>
                  </a:ext>
                </a:extLst>
              </p:cNvPr>
              <p:cNvSpPr/>
              <p:nvPr/>
            </p:nvSpPr>
            <p:spPr>
              <a:xfrm>
                <a:off x="5151506" y="3776428"/>
                <a:ext cx="1133857" cy="406115"/>
              </a:xfrm>
              <a:prstGeom prst="hexagon">
                <a:avLst/>
              </a:prstGeom>
              <a:solidFill>
                <a:schemeClr val="bg1"/>
              </a:solidFill>
              <a:ln w="12700">
                <a:solidFill>
                  <a:srgbClr val="69866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2000" b="1" dirty="0">
                    <a:solidFill>
                      <a:schemeClr val="tx1">
                        <a:lumMod val="65000"/>
                        <a:lumOff val="35000"/>
                      </a:schemeClr>
                    </a:solidFill>
                  </a:rPr>
                  <a:t>Transparency</a:t>
                </a:r>
                <a:endParaRPr lang="ar-LB" sz="2000" dirty="0">
                  <a:latin typeface="Arial" panose="020B0604020202020204" pitchFamily="34" charset="0"/>
                </a:endParaRPr>
              </a:p>
            </p:txBody>
          </p:sp>
          <p:sp>
            <p:nvSpPr>
              <p:cNvPr id="22" name="Hexagon 21">
                <a:extLst>
                  <a:ext uri="{FF2B5EF4-FFF2-40B4-BE49-F238E27FC236}">
                    <a16:creationId xmlns:a16="http://schemas.microsoft.com/office/drawing/2014/main" id="{52177430-0E90-410D-9E60-0FD8CDC6E33B}"/>
                  </a:ext>
                </a:extLst>
              </p:cNvPr>
              <p:cNvSpPr/>
              <p:nvPr/>
            </p:nvSpPr>
            <p:spPr>
              <a:xfrm>
                <a:off x="6262474" y="3994421"/>
                <a:ext cx="1133857" cy="406115"/>
              </a:xfrm>
              <a:prstGeom prst="hexagon">
                <a:avLst/>
              </a:prstGeom>
              <a:solidFill>
                <a:srgbClr val="698667">
                  <a:alpha val="87843"/>
                </a:srgbClr>
              </a:solidFill>
              <a:ln w="12700">
                <a:solidFill>
                  <a:srgbClr val="69866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b="1" dirty="0">
                    <a:solidFill>
                      <a:schemeClr val="bg1"/>
                    </a:solidFill>
                  </a:rPr>
                  <a:t>Integrity</a:t>
                </a:r>
                <a:endParaRPr lang="ar-LB" dirty="0">
                  <a:solidFill>
                    <a:schemeClr val="bg1"/>
                  </a:solidFill>
                  <a:latin typeface="Arial" panose="020B0604020202020204" pitchFamily="34" charset="0"/>
                </a:endParaRPr>
              </a:p>
            </p:txBody>
          </p:sp>
          <p:sp>
            <p:nvSpPr>
              <p:cNvPr id="24" name="Hexagon 23">
                <a:extLst>
                  <a:ext uri="{FF2B5EF4-FFF2-40B4-BE49-F238E27FC236}">
                    <a16:creationId xmlns:a16="http://schemas.microsoft.com/office/drawing/2014/main" id="{45B2C079-53C5-419A-BC65-1D19AE854C50}"/>
                  </a:ext>
                </a:extLst>
              </p:cNvPr>
              <p:cNvSpPr/>
              <p:nvPr/>
            </p:nvSpPr>
            <p:spPr>
              <a:xfrm>
                <a:off x="4052046" y="3537221"/>
                <a:ext cx="1133857" cy="406115"/>
              </a:xfrm>
              <a:prstGeom prst="hexagon">
                <a:avLst/>
              </a:prstGeom>
              <a:solidFill>
                <a:schemeClr val="bg1"/>
              </a:solidFill>
              <a:ln w="12700">
                <a:solidFill>
                  <a:srgbClr val="69866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2000" b="1" dirty="0">
                    <a:solidFill>
                      <a:schemeClr val="tx1">
                        <a:lumMod val="65000"/>
                        <a:lumOff val="35000"/>
                      </a:schemeClr>
                    </a:solidFill>
                  </a:rPr>
                  <a:t>Accountability</a:t>
                </a:r>
                <a:endParaRPr lang="ar-LB" sz="2000" dirty="0">
                  <a:solidFill>
                    <a:schemeClr val="tx1"/>
                  </a:solidFill>
                  <a:latin typeface="Arial" panose="020B0604020202020204" pitchFamily="34" charset="0"/>
                </a:endParaRPr>
              </a:p>
            </p:txBody>
          </p:sp>
          <p:sp>
            <p:nvSpPr>
              <p:cNvPr id="25" name="Hexagon 24">
                <a:extLst>
                  <a:ext uri="{FF2B5EF4-FFF2-40B4-BE49-F238E27FC236}">
                    <a16:creationId xmlns:a16="http://schemas.microsoft.com/office/drawing/2014/main" id="{70D8161B-BEBE-42CE-B554-5A53CD2CF686}"/>
                  </a:ext>
                </a:extLst>
              </p:cNvPr>
              <p:cNvSpPr/>
              <p:nvPr/>
            </p:nvSpPr>
            <p:spPr>
              <a:xfrm>
                <a:off x="2970233" y="3769162"/>
                <a:ext cx="1133857" cy="406115"/>
              </a:xfrm>
              <a:prstGeom prst="hexagon">
                <a:avLst/>
              </a:prstGeom>
              <a:solidFill>
                <a:schemeClr val="bg1"/>
              </a:solidFill>
              <a:ln w="12700">
                <a:solidFill>
                  <a:srgbClr val="69866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2000" b="1" dirty="0">
                    <a:solidFill>
                      <a:schemeClr val="tx1">
                        <a:lumMod val="65000"/>
                        <a:lumOff val="35000"/>
                      </a:schemeClr>
                    </a:solidFill>
                  </a:rPr>
                  <a:t>Sustainability</a:t>
                </a:r>
              </a:p>
            </p:txBody>
          </p:sp>
          <p:sp>
            <p:nvSpPr>
              <p:cNvPr id="28" name="Hexagon 27">
                <a:extLst>
                  <a:ext uri="{FF2B5EF4-FFF2-40B4-BE49-F238E27FC236}">
                    <a16:creationId xmlns:a16="http://schemas.microsoft.com/office/drawing/2014/main" id="{CD54DFE4-D6A8-4B7E-B4D0-ACCB204B2D7F}"/>
                  </a:ext>
                </a:extLst>
              </p:cNvPr>
              <p:cNvSpPr/>
              <p:nvPr/>
            </p:nvSpPr>
            <p:spPr>
              <a:xfrm>
                <a:off x="6251604" y="3537221"/>
                <a:ext cx="1133857" cy="406115"/>
              </a:xfrm>
              <a:prstGeom prst="hexagon">
                <a:avLst/>
              </a:prstGeom>
              <a:solidFill>
                <a:schemeClr val="bg1"/>
              </a:solidFill>
              <a:ln w="12700">
                <a:solidFill>
                  <a:srgbClr val="69866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b="1" dirty="0">
                    <a:solidFill>
                      <a:schemeClr val="tx1">
                        <a:lumMod val="65000"/>
                        <a:lumOff val="35000"/>
                      </a:schemeClr>
                    </a:solidFill>
                  </a:rPr>
                  <a:t>Inclusiveness</a:t>
                </a:r>
                <a:endParaRPr lang="ar-LB" sz="1600" dirty="0">
                  <a:latin typeface="Arial" panose="020B0604020202020204" pitchFamily="34" charset="0"/>
                </a:endParaRPr>
              </a:p>
            </p:txBody>
          </p:sp>
          <p:sp>
            <p:nvSpPr>
              <p:cNvPr id="29" name="Hexagon 28">
                <a:extLst>
                  <a:ext uri="{FF2B5EF4-FFF2-40B4-BE49-F238E27FC236}">
                    <a16:creationId xmlns:a16="http://schemas.microsoft.com/office/drawing/2014/main" id="{9FB354DF-14AD-4AD3-BA7E-E101C8F4C966}"/>
                  </a:ext>
                </a:extLst>
              </p:cNvPr>
              <p:cNvSpPr/>
              <p:nvPr/>
            </p:nvSpPr>
            <p:spPr>
              <a:xfrm>
                <a:off x="5152144" y="3776428"/>
                <a:ext cx="1133857" cy="406115"/>
              </a:xfrm>
              <a:prstGeom prst="hexagon">
                <a:avLst/>
              </a:prstGeom>
              <a:solidFill>
                <a:schemeClr val="bg1"/>
              </a:solidFill>
              <a:ln w="12700">
                <a:solidFill>
                  <a:srgbClr val="69866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b="1" dirty="0">
                    <a:solidFill>
                      <a:schemeClr val="tx1">
                        <a:lumMod val="65000"/>
                        <a:lumOff val="35000"/>
                      </a:schemeClr>
                    </a:solidFill>
                  </a:rPr>
                  <a:t>Transparency</a:t>
                </a:r>
                <a:endParaRPr lang="ar-LB" sz="1600" dirty="0">
                  <a:latin typeface="Arial" panose="020B0604020202020204" pitchFamily="34" charset="0"/>
                </a:endParaRPr>
              </a:p>
            </p:txBody>
          </p:sp>
          <p:sp>
            <p:nvSpPr>
              <p:cNvPr id="32" name="Hexagon 31">
                <a:extLst>
                  <a:ext uri="{FF2B5EF4-FFF2-40B4-BE49-F238E27FC236}">
                    <a16:creationId xmlns:a16="http://schemas.microsoft.com/office/drawing/2014/main" id="{41E5ADAC-435A-47CA-95E1-058061B7DAE8}"/>
                  </a:ext>
                </a:extLst>
              </p:cNvPr>
              <p:cNvSpPr/>
              <p:nvPr/>
            </p:nvSpPr>
            <p:spPr>
              <a:xfrm>
                <a:off x="4052684" y="3537221"/>
                <a:ext cx="1133857" cy="406115"/>
              </a:xfrm>
              <a:prstGeom prst="hexagon">
                <a:avLst/>
              </a:prstGeom>
              <a:solidFill>
                <a:schemeClr val="bg1"/>
              </a:solidFill>
              <a:ln w="12700">
                <a:solidFill>
                  <a:srgbClr val="69866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b="1" dirty="0">
                    <a:solidFill>
                      <a:schemeClr val="tx1">
                        <a:lumMod val="65000"/>
                        <a:lumOff val="35000"/>
                      </a:schemeClr>
                    </a:solidFill>
                  </a:rPr>
                  <a:t>Accountability</a:t>
                </a:r>
                <a:endParaRPr lang="ar-LB" dirty="0">
                  <a:solidFill>
                    <a:schemeClr val="tx1"/>
                  </a:solidFill>
                  <a:latin typeface="Arial" panose="020B0604020202020204" pitchFamily="34" charset="0"/>
                </a:endParaRPr>
              </a:p>
            </p:txBody>
          </p:sp>
          <p:sp>
            <p:nvSpPr>
              <p:cNvPr id="33" name="Hexagon 32">
                <a:extLst>
                  <a:ext uri="{FF2B5EF4-FFF2-40B4-BE49-F238E27FC236}">
                    <a16:creationId xmlns:a16="http://schemas.microsoft.com/office/drawing/2014/main" id="{26EE2A32-4CD2-4AE8-8155-65171286A330}"/>
                  </a:ext>
                </a:extLst>
              </p:cNvPr>
              <p:cNvSpPr/>
              <p:nvPr/>
            </p:nvSpPr>
            <p:spPr>
              <a:xfrm>
                <a:off x="2970871" y="3769162"/>
                <a:ext cx="1133857" cy="406115"/>
              </a:xfrm>
              <a:prstGeom prst="hexagon">
                <a:avLst/>
              </a:prstGeom>
              <a:solidFill>
                <a:schemeClr val="bg1"/>
              </a:solidFill>
              <a:ln w="12700">
                <a:solidFill>
                  <a:srgbClr val="69866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b="1" dirty="0">
                    <a:solidFill>
                      <a:schemeClr val="tx1">
                        <a:lumMod val="65000"/>
                        <a:lumOff val="35000"/>
                      </a:schemeClr>
                    </a:solidFill>
                  </a:rPr>
                  <a:t>Sustainability</a:t>
                </a:r>
              </a:p>
            </p:txBody>
          </p:sp>
        </p:grpSp>
      </p:grpSp>
      <p:grpSp>
        <p:nvGrpSpPr>
          <p:cNvPr id="5" name="Group 4">
            <a:extLst>
              <a:ext uri="{FF2B5EF4-FFF2-40B4-BE49-F238E27FC236}">
                <a16:creationId xmlns:a16="http://schemas.microsoft.com/office/drawing/2014/main" id="{4F78856E-28E6-4BB9-891C-7E8A39B56D0C}"/>
              </a:ext>
            </a:extLst>
          </p:cNvPr>
          <p:cNvGrpSpPr/>
          <p:nvPr/>
        </p:nvGrpSpPr>
        <p:grpSpPr>
          <a:xfrm>
            <a:off x="465419" y="1316174"/>
            <a:ext cx="9556768" cy="1918098"/>
            <a:chOff x="500144" y="1335595"/>
            <a:chExt cx="9556768" cy="1918098"/>
          </a:xfrm>
        </p:grpSpPr>
        <p:sp>
          <p:nvSpPr>
            <p:cNvPr id="35" name="Rectangle 34">
              <a:extLst>
                <a:ext uri="{FF2B5EF4-FFF2-40B4-BE49-F238E27FC236}">
                  <a16:creationId xmlns:a16="http://schemas.microsoft.com/office/drawing/2014/main" id="{7E071204-618C-4658-A30B-57FF080B0482}"/>
                </a:ext>
              </a:extLst>
            </p:cNvPr>
            <p:cNvSpPr/>
            <p:nvPr/>
          </p:nvSpPr>
          <p:spPr>
            <a:xfrm>
              <a:off x="500144" y="1335595"/>
              <a:ext cx="430887" cy="1909625"/>
            </a:xfrm>
            <a:prstGeom prst="rect">
              <a:avLst/>
            </a:prstGeom>
          </p:spPr>
          <p:txBody>
            <a:bodyPr vert="vert270" wrap="none">
              <a:spAutoFit/>
            </a:bodyPr>
            <a:lstStyle/>
            <a:p>
              <a:r>
                <a:rPr lang="en-US" sz="1600" b="1" dirty="0">
                  <a:solidFill>
                    <a:srgbClr val="698667"/>
                  </a:solidFill>
                  <a:latin typeface="Arial" panose="020B0604020202020204" pitchFamily="34" charset="0"/>
                  <a:cs typeface="Arial" panose="020B0604020202020204" pitchFamily="34" charset="0"/>
                </a:rPr>
                <a:t>POLICY PROCESS</a:t>
              </a:r>
            </a:p>
          </p:txBody>
        </p:sp>
        <p:sp>
          <p:nvSpPr>
            <p:cNvPr id="38" name="Rectangle 37">
              <a:extLst>
                <a:ext uri="{FF2B5EF4-FFF2-40B4-BE49-F238E27FC236}">
                  <a16:creationId xmlns:a16="http://schemas.microsoft.com/office/drawing/2014/main" id="{0F52F9D6-5177-4BCE-B510-75EACA003C36}"/>
                </a:ext>
              </a:extLst>
            </p:cNvPr>
            <p:cNvSpPr/>
            <p:nvPr/>
          </p:nvSpPr>
          <p:spPr>
            <a:xfrm>
              <a:off x="957941" y="1397400"/>
              <a:ext cx="9098971" cy="1856293"/>
            </a:xfrm>
            <a:prstGeom prst="rect">
              <a:avLst/>
            </a:prstGeom>
            <a:solidFill>
              <a:srgbClr val="7F7F7F">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31775" indent="-231775">
                <a:buClr>
                  <a:srgbClr val="50664E"/>
                </a:buClr>
                <a:buFont typeface="Wingdings" panose="05000000000000000000" pitchFamily="2" charset="2"/>
                <a:buChar char="§"/>
              </a:pPr>
              <a:r>
                <a:rPr lang="en-US" sz="1500" b="1" dirty="0">
                  <a:solidFill>
                    <a:schemeClr val="tx1"/>
                  </a:solidFill>
                  <a:latin typeface="Arial" panose="020B0604020202020204" pitchFamily="34" charset="0"/>
                </a:rPr>
                <a:t>Evidence-based</a:t>
              </a:r>
              <a:r>
                <a:rPr lang="en-US" sz="1500" dirty="0">
                  <a:solidFill>
                    <a:schemeClr val="tx1"/>
                  </a:solidFill>
                  <a:latin typeface="Arial" panose="020B0604020202020204" pitchFamily="34" charset="0"/>
                </a:rPr>
                <a:t> exercise to identify the level of performance of the current procurement system through the </a:t>
              </a:r>
              <a:r>
                <a:rPr lang="en-US" sz="1500" b="1" dirty="0">
                  <a:solidFill>
                    <a:schemeClr val="tx1"/>
                  </a:solidFill>
                  <a:latin typeface="Arial" panose="020B0604020202020204" pitchFamily="34" charset="0"/>
                </a:rPr>
                <a:t>MAPS</a:t>
              </a:r>
              <a:r>
                <a:rPr lang="en-US" sz="1500" dirty="0">
                  <a:solidFill>
                    <a:schemeClr val="tx1"/>
                  </a:solidFill>
                  <a:latin typeface="Arial" panose="020B0604020202020204" pitchFamily="34" charset="0"/>
                </a:rPr>
                <a:t> Assessment</a:t>
              </a:r>
            </a:p>
            <a:p>
              <a:pPr marL="231775" indent="-231775">
                <a:buClr>
                  <a:srgbClr val="50664E"/>
                </a:buClr>
                <a:buFont typeface="Wingdings" panose="05000000000000000000" pitchFamily="2" charset="2"/>
                <a:buChar char="§"/>
              </a:pPr>
              <a:r>
                <a:rPr lang="en-US" sz="1500" dirty="0">
                  <a:solidFill>
                    <a:schemeClr val="tx1"/>
                  </a:solidFill>
                  <a:latin typeface="Arial" panose="020B0604020202020204" pitchFamily="34" charset="0"/>
                </a:rPr>
                <a:t>Leveraging on previous laws and draft laws prepared at the national level to </a:t>
              </a:r>
              <a:r>
                <a:rPr lang="en-US" sz="1500" b="1" dirty="0">
                  <a:solidFill>
                    <a:schemeClr val="tx1"/>
                  </a:solidFill>
                  <a:latin typeface="Arial" panose="020B0604020202020204" pitchFamily="34" charset="0"/>
                </a:rPr>
                <a:t>preserve national efforts</a:t>
              </a:r>
            </a:p>
            <a:p>
              <a:pPr marL="231775" indent="-231775">
                <a:buClr>
                  <a:srgbClr val="50664E"/>
                </a:buClr>
                <a:buFont typeface="Wingdings" panose="05000000000000000000" pitchFamily="2" charset="2"/>
                <a:buChar char="§"/>
              </a:pPr>
              <a:r>
                <a:rPr lang="en-US" sz="1500" dirty="0">
                  <a:solidFill>
                    <a:schemeClr val="tx1"/>
                  </a:solidFill>
                  <a:latin typeface="Arial" panose="020B0604020202020204" pitchFamily="34" charset="0"/>
                </a:rPr>
                <a:t>Based on the </a:t>
              </a:r>
              <a:r>
                <a:rPr lang="en-US" sz="1500" b="1" dirty="0">
                  <a:solidFill>
                    <a:schemeClr val="tx1"/>
                  </a:solidFill>
                  <a:latin typeface="Arial" panose="020B0604020202020204" pitchFamily="34" charset="0"/>
                </a:rPr>
                <a:t>UNCITRAL Model Law </a:t>
              </a:r>
              <a:r>
                <a:rPr lang="en-US" sz="1500" dirty="0">
                  <a:solidFill>
                    <a:schemeClr val="tx1"/>
                  </a:solidFill>
                  <a:latin typeface="Arial" panose="020B0604020202020204" pitchFamily="34" charset="0"/>
                </a:rPr>
                <a:t>on Public Procurement (2011) and the </a:t>
              </a:r>
              <a:r>
                <a:rPr lang="en-US" sz="1500" b="1" dirty="0">
                  <a:solidFill>
                    <a:schemeClr val="tx1"/>
                  </a:solidFill>
                  <a:latin typeface="Arial" panose="020B0604020202020204" pitchFamily="34" charset="0"/>
                </a:rPr>
                <a:t>OECD Recommendation </a:t>
              </a:r>
              <a:r>
                <a:rPr lang="en-US" sz="1500" dirty="0">
                  <a:solidFill>
                    <a:schemeClr val="tx1"/>
                  </a:solidFill>
                  <a:latin typeface="Arial" panose="020B0604020202020204" pitchFamily="34" charset="0"/>
                </a:rPr>
                <a:t>on Public Procurement (2016)</a:t>
              </a:r>
            </a:p>
            <a:p>
              <a:pPr marL="231775" indent="-231775">
                <a:buClr>
                  <a:srgbClr val="50664E"/>
                </a:buClr>
                <a:buFont typeface="Wingdings" panose="05000000000000000000" pitchFamily="2" charset="2"/>
                <a:buChar char="§"/>
              </a:pPr>
              <a:r>
                <a:rPr lang="en-US" sz="1500" dirty="0">
                  <a:solidFill>
                    <a:schemeClr val="tx1"/>
                  </a:solidFill>
                  <a:latin typeface="Arial" panose="020B0604020202020204" pitchFamily="34" charset="0"/>
                </a:rPr>
                <a:t>Benchmarking against other </a:t>
              </a:r>
              <a:r>
                <a:rPr lang="en-US" sz="1500" b="1" dirty="0">
                  <a:solidFill>
                    <a:schemeClr val="tx1"/>
                  </a:solidFill>
                  <a:latin typeface="Arial" panose="020B0604020202020204" pitchFamily="34" charset="0"/>
                </a:rPr>
                <a:t>MENA countries</a:t>
              </a:r>
              <a:r>
                <a:rPr lang="en-US" sz="1500" dirty="0">
                  <a:solidFill>
                    <a:schemeClr val="tx1"/>
                  </a:solidFill>
                  <a:latin typeface="Arial" panose="020B0604020202020204" pitchFamily="34" charset="0"/>
                </a:rPr>
                <a:t>’ procurement laws, namely Jordan (2019), Egypt (2018), Palestine (2014) and Tunisia (2014)</a:t>
              </a:r>
            </a:p>
            <a:p>
              <a:pPr marL="231775" indent="-231775">
                <a:buClr>
                  <a:srgbClr val="50664E"/>
                </a:buClr>
                <a:buFont typeface="Wingdings" panose="05000000000000000000" pitchFamily="2" charset="2"/>
                <a:buChar char="§"/>
              </a:pPr>
              <a:r>
                <a:rPr lang="en-US" sz="1500" b="1" dirty="0">
                  <a:solidFill>
                    <a:schemeClr val="tx1"/>
                  </a:solidFill>
                  <a:latin typeface="Arial" panose="020B0604020202020204" pitchFamily="34" charset="0"/>
                </a:rPr>
                <a:t>Technical guidance &amp; assistance </a:t>
              </a:r>
              <a:r>
                <a:rPr lang="en-US" sz="1500" dirty="0">
                  <a:solidFill>
                    <a:schemeClr val="tx1"/>
                  </a:solidFill>
                  <a:latin typeface="Arial" panose="020B0604020202020204" pitchFamily="34" charset="0"/>
                </a:rPr>
                <a:t>from the World Bank and the EU-OECD SIGMA joint initiative.</a:t>
              </a:r>
            </a:p>
          </p:txBody>
        </p:sp>
      </p:grpSp>
      <p:grpSp>
        <p:nvGrpSpPr>
          <p:cNvPr id="13" name="Group 12">
            <a:extLst>
              <a:ext uri="{FF2B5EF4-FFF2-40B4-BE49-F238E27FC236}">
                <a16:creationId xmlns:a16="http://schemas.microsoft.com/office/drawing/2014/main" id="{C80A2340-D02C-4D68-AB54-142FDDE4C6C8}"/>
              </a:ext>
            </a:extLst>
          </p:cNvPr>
          <p:cNvGrpSpPr/>
          <p:nvPr/>
        </p:nvGrpSpPr>
        <p:grpSpPr>
          <a:xfrm>
            <a:off x="10022187" y="1354501"/>
            <a:ext cx="2106568" cy="1935839"/>
            <a:chOff x="10056912" y="1366076"/>
            <a:chExt cx="2106568" cy="1935839"/>
          </a:xfrm>
        </p:grpSpPr>
        <p:pic>
          <p:nvPicPr>
            <p:cNvPr id="1026" name="Picture 2" descr="United Nations Commission on International Trade Law (UNCITRAL)">
              <a:extLst>
                <a:ext uri="{FF2B5EF4-FFF2-40B4-BE49-F238E27FC236}">
                  <a16:creationId xmlns:a16="http://schemas.microsoft.com/office/drawing/2014/main" id="{885715CA-3E33-4899-85E7-E9D40424DB2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8149" t="12998" r="8660" b="24574"/>
            <a:stretch/>
          </p:blipFill>
          <p:spPr bwMode="auto">
            <a:xfrm>
              <a:off x="10056912" y="1366076"/>
              <a:ext cx="975278" cy="70634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07F4E92B-D46A-47E3-AA54-36816208CB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53367" y="2023833"/>
              <a:ext cx="1862687" cy="372537"/>
            </a:xfrm>
            <a:prstGeom prst="rect">
              <a:avLst/>
            </a:prstGeom>
          </p:spPr>
        </p:pic>
        <p:pic>
          <p:nvPicPr>
            <p:cNvPr id="1028" name="Picture 4" descr="MAPS Initiative - MAPS">
              <a:extLst>
                <a:ext uri="{FF2B5EF4-FFF2-40B4-BE49-F238E27FC236}">
                  <a16:creationId xmlns:a16="http://schemas.microsoft.com/office/drawing/2014/main" id="{E37D8FAA-F712-44EF-BB4D-89B7C024E393}"/>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1032190" y="1460880"/>
              <a:ext cx="1053401" cy="4452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E3D9619-8C8A-4D08-8BE9-8457750DF5E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137965" y="2866526"/>
              <a:ext cx="2025515" cy="435389"/>
            </a:xfrm>
            <a:prstGeom prst="rect">
              <a:avLst/>
            </a:prstGeom>
          </p:spPr>
        </p:pic>
        <p:pic>
          <p:nvPicPr>
            <p:cNvPr id="42" name="Picture 41">
              <a:extLst>
                <a:ext uri="{FF2B5EF4-FFF2-40B4-BE49-F238E27FC236}">
                  <a16:creationId xmlns:a16="http://schemas.microsoft.com/office/drawing/2014/main" id="{DFDD6D65-7AAA-4EDF-A907-2B58844024F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1196496" y="2393903"/>
              <a:ext cx="811285" cy="418530"/>
            </a:xfrm>
            <a:prstGeom prst="rect">
              <a:avLst/>
            </a:prstGeom>
          </p:spPr>
        </p:pic>
        <p:pic>
          <p:nvPicPr>
            <p:cNvPr id="46" name="Picture 45" descr="I:\Communication-IOF\Graphics-Partners\Logos partners\International\World Bank\WB-WBG-vertical-RGB-web-new-sept2014.jpg">
              <a:extLst>
                <a:ext uri="{FF2B5EF4-FFF2-40B4-BE49-F238E27FC236}">
                  <a16:creationId xmlns:a16="http://schemas.microsoft.com/office/drawing/2014/main" id="{6638DE83-C824-40B1-8BD8-B1E00A863A9E}"/>
                </a:ext>
              </a:extLst>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10140090" y="2370176"/>
              <a:ext cx="892100" cy="435390"/>
            </a:xfrm>
            <a:prstGeom prst="rect">
              <a:avLst/>
            </a:prstGeom>
            <a:noFill/>
            <a:ln>
              <a:noFill/>
            </a:ln>
          </p:spPr>
        </p:pic>
      </p:grpSp>
      <p:pic>
        <p:nvPicPr>
          <p:cNvPr id="47" name="Picture 46">
            <a:extLst>
              <a:ext uri="{FF2B5EF4-FFF2-40B4-BE49-F238E27FC236}">
                <a16:creationId xmlns:a16="http://schemas.microsoft.com/office/drawing/2014/main" id="{F7D22896-302B-47E7-8A6F-1538FB92812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251372" y="3986393"/>
            <a:ext cx="1597226" cy="794516"/>
          </a:xfrm>
          <a:prstGeom prst="rect">
            <a:avLst/>
          </a:prstGeom>
        </p:spPr>
      </p:pic>
    </p:spTree>
    <p:extLst>
      <p:ext uri="{BB962C8B-B14F-4D97-AF65-F5344CB8AC3E}">
        <p14:creationId xmlns:p14="http://schemas.microsoft.com/office/powerpoint/2010/main" val="4264527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Gender analysis of Law 244/2021</a:t>
            </a:r>
            <a:endParaRPr lang="fr-FR" sz="3200" dirty="0"/>
          </a:p>
        </p:txBody>
      </p:sp>
      <p:sp>
        <p:nvSpPr>
          <p:cNvPr id="6" name="Slide Number Placeholder 5"/>
          <p:cNvSpPr>
            <a:spLocks noGrp="1"/>
          </p:cNvSpPr>
          <p:nvPr>
            <p:ph type="sldNum" sz="quarter" idx="12"/>
          </p:nvPr>
        </p:nvSpPr>
        <p:spPr>
          <a:xfrm>
            <a:off x="11446216" y="6463634"/>
            <a:ext cx="715148" cy="370221"/>
          </a:xfrm>
        </p:spPr>
        <p:txBody>
          <a:bodyPr/>
          <a:lstStyle/>
          <a:p>
            <a:fld id="{3A98EE3D-8CD1-4C3F-BD1C-C98C9596463C}" type="slidenum">
              <a:rPr lang="en-US" smtClean="0"/>
              <a:t>13</a:t>
            </a:fld>
            <a:endParaRPr lang="en-US" dirty="0"/>
          </a:p>
        </p:txBody>
      </p:sp>
      <p:sp>
        <p:nvSpPr>
          <p:cNvPr id="12" name="TextBox 11">
            <a:extLst>
              <a:ext uri="{FF2B5EF4-FFF2-40B4-BE49-F238E27FC236}">
                <a16:creationId xmlns:a16="http://schemas.microsoft.com/office/drawing/2014/main" id="{AEDAF71E-459C-4551-AD50-29D8FD2FBA99}"/>
              </a:ext>
            </a:extLst>
          </p:cNvPr>
          <p:cNvSpPr txBox="1"/>
          <p:nvPr/>
        </p:nvSpPr>
        <p:spPr>
          <a:xfrm>
            <a:off x="602593" y="1525561"/>
            <a:ext cx="10986814" cy="1938992"/>
          </a:xfrm>
          <a:prstGeom prst="rect">
            <a:avLst/>
          </a:prstGeom>
          <a:noFill/>
        </p:spPr>
        <p:txBody>
          <a:bodyPr wrap="square">
            <a:spAutoFit/>
          </a:bodyPr>
          <a:lstStyle/>
          <a:p>
            <a:pPr marR="0" lvl="0" algn="just" rtl="0">
              <a:spcBef>
                <a:spcPts val="0"/>
              </a:spcBef>
              <a:spcAft>
                <a:spcPts val="0"/>
              </a:spcAft>
            </a:pPr>
            <a:r>
              <a:rPr lang="en-US" sz="2000" dirty="0">
                <a:latin typeface="Calibri" panose="020F0502020204030204" pitchFamily="34" charset="0"/>
                <a:ea typeface="Calibri" panose="020F0502020204030204" pitchFamily="34" charset="0"/>
              </a:rPr>
              <a:t>A</a:t>
            </a:r>
            <a:r>
              <a:rPr lang="en-US" sz="2000" dirty="0">
                <a:effectLst/>
                <a:latin typeface="Calibri" panose="020F0502020204030204" pitchFamily="34" charset="0"/>
                <a:ea typeface="Calibri" panose="020F0502020204030204" pitchFamily="34" charset="0"/>
              </a:rPr>
              <a:t>lthough not explicit on gender considerations, </a:t>
            </a:r>
            <a:r>
              <a:rPr lang="en-US" sz="2000" b="1" dirty="0">
                <a:latin typeface="Calibri" panose="020F0502020204030204" pitchFamily="34" charset="0"/>
                <a:ea typeface="Calibri" panose="020F0502020204030204" pitchFamily="34" charset="0"/>
              </a:rPr>
              <a:t>L</a:t>
            </a:r>
            <a:r>
              <a:rPr lang="en-US" sz="2000" b="1" dirty="0">
                <a:effectLst/>
                <a:latin typeface="Calibri" panose="020F0502020204030204" pitchFamily="34" charset="0"/>
                <a:ea typeface="Calibri" panose="020F0502020204030204" pitchFamily="34" charset="0"/>
              </a:rPr>
              <a:t>aw 244/2021 provides </a:t>
            </a:r>
            <a:r>
              <a:rPr lang="en-US" sz="2000" b="1" u="sng" dirty="0">
                <a:effectLst/>
                <a:latin typeface="Calibri" panose="020F0502020204030204" pitchFamily="34" charset="0"/>
                <a:ea typeface="Calibri" panose="020F0502020204030204" pitchFamily="34" charset="0"/>
              </a:rPr>
              <a:t>all legal foundations necessary to inspire a transformative conceptualization of gender-responsive procurement policies</a:t>
            </a:r>
            <a:r>
              <a:rPr lang="en-US" sz="2000" u="sng"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that support both equal market opportunities for women’s enterprises to access public markets, and equal outcomes for women in the labor market.</a:t>
            </a:r>
          </a:p>
          <a:p>
            <a:pPr marR="0" lvl="0" algn="just" rtl="0">
              <a:spcBef>
                <a:spcPts val="0"/>
              </a:spcBef>
              <a:spcAft>
                <a:spcPts val="0"/>
              </a:spcAft>
            </a:pPr>
            <a:r>
              <a:rPr lang="en-US" sz="2000" dirty="0">
                <a:effectLst/>
                <a:latin typeface="Calibri" panose="020F0502020204030204" pitchFamily="34" charset="0"/>
                <a:ea typeface="Calibri" panose="020F0502020204030204" pitchFamily="34" charset="0"/>
              </a:rPr>
              <a:t>It </a:t>
            </a:r>
            <a:r>
              <a:rPr lang="en-US" sz="2000" b="1" u="sng" dirty="0">
                <a:effectLst/>
                <a:latin typeface="Calibri" panose="020F0502020204030204" pitchFamily="34" charset="0"/>
                <a:ea typeface="Calibri" panose="020F0502020204030204" pitchFamily="34" charset="0"/>
              </a:rPr>
              <a:t>allows the setting up of a GRP ecosystem</a:t>
            </a:r>
            <a:r>
              <a:rPr lang="en-US" sz="2000" dirty="0">
                <a:effectLst/>
                <a:latin typeface="Calibri" panose="020F0502020204030204" pitchFamily="34" charset="0"/>
                <a:ea typeface="Calibri" panose="020F0502020204030204" pitchFamily="34" charset="0"/>
              </a:rPr>
              <a:t>, prerequisite for the transformation, and paves the way for concrete ways to make this vision a reality, through:</a:t>
            </a:r>
          </a:p>
        </p:txBody>
      </p:sp>
      <p:grpSp>
        <p:nvGrpSpPr>
          <p:cNvPr id="3" name="Group 2">
            <a:extLst>
              <a:ext uri="{FF2B5EF4-FFF2-40B4-BE49-F238E27FC236}">
                <a16:creationId xmlns:a16="http://schemas.microsoft.com/office/drawing/2014/main" id="{39531C54-C146-4040-9285-BE5980207FAC}"/>
              </a:ext>
            </a:extLst>
          </p:cNvPr>
          <p:cNvGrpSpPr/>
          <p:nvPr/>
        </p:nvGrpSpPr>
        <p:grpSpPr>
          <a:xfrm>
            <a:off x="1999058" y="3894203"/>
            <a:ext cx="8193884" cy="2412323"/>
            <a:chOff x="2729490" y="4052391"/>
            <a:chExt cx="6978978" cy="1568806"/>
          </a:xfrm>
        </p:grpSpPr>
        <p:sp>
          <p:nvSpPr>
            <p:cNvPr id="15" name="Rectangle 14">
              <a:extLst>
                <a:ext uri="{FF2B5EF4-FFF2-40B4-BE49-F238E27FC236}">
                  <a16:creationId xmlns:a16="http://schemas.microsoft.com/office/drawing/2014/main" id="{058AA608-2E59-490D-AD2C-B566D95D03EB}"/>
                </a:ext>
              </a:extLst>
            </p:cNvPr>
            <p:cNvSpPr/>
            <p:nvPr/>
          </p:nvSpPr>
          <p:spPr>
            <a:xfrm>
              <a:off x="2729490" y="4057982"/>
              <a:ext cx="3202225" cy="92006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a:p>
              <a:pPr algn="ctr"/>
              <a:r>
                <a:rPr lang="en-US" sz="2400" b="1" dirty="0">
                  <a:effectLst/>
                  <a:ea typeface="Calibri" panose="020F0502020204030204" pitchFamily="34" charset="0"/>
                  <a:cs typeface="Arial" panose="020B0604020202020204" pitchFamily="34" charset="0"/>
                </a:rPr>
                <a:t>I. Enhanced competition frameworks</a:t>
              </a:r>
              <a:endParaRPr lang="en-US" sz="2400" b="1" dirty="0">
                <a:cs typeface="Arial" panose="020B0604020202020204" pitchFamily="34" charset="0"/>
              </a:endParaRPr>
            </a:p>
            <a:p>
              <a:pPr algn="ctr"/>
              <a:endParaRPr lang="en-US" sz="2000" b="1" dirty="0">
                <a:solidFill>
                  <a:schemeClr val="bg1"/>
                </a:solidFill>
              </a:endParaRPr>
            </a:p>
          </p:txBody>
        </p:sp>
        <p:sp>
          <p:nvSpPr>
            <p:cNvPr id="16" name="Rectangle 15">
              <a:extLst>
                <a:ext uri="{FF2B5EF4-FFF2-40B4-BE49-F238E27FC236}">
                  <a16:creationId xmlns:a16="http://schemas.microsoft.com/office/drawing/2014/main" id="{49016362-5F38-4209-AAAB-25057A597132}"/>
                </a:ext>
              </a:extLst>
            </p:cNvPr>
            <p:cNvSpPr/>
            <p:nvPr/>
          </p:nvSpPr>
          <p:spPr>
            <a:xfrm>
              <a:off x="6506243" y="4052391"/>
              <a:ext cx="3202225" cy="92006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a:p>
              <a:pPr algn="ctr"/>
              <a:r>
                <a:rPr lang="en-US" sz="2400" b="1" dirty="0">
                  <a:effectLst/>
                  <a:ea typeface="Calibri" panose="020F0502020204030204" pitchFamily="34" charset="0"/>
                  <a:cs typeface="Arial" panose="020B0604020202020204" pitchFamily="34" charset="0"/>
                </a:rPr>
                <a:t>II. Observed sustainability </a:t>
              </a:r>
              <a:endParaRPr lang="en-US" sz="2400" b="1" dirty="0">
                <a:cs typeface="Arial" panose="020B0604020202020204" pitchFamily="34" charset="0"/>
              </a:endParaRPr>
            </a:p>
            <a:p>
              <a:pPr algn="ctr"/>
              <a:endParaRPr lang="en-US" sz="2000" b="1" dirty="0">
                <a:solidFill>
                  <a:schemeClr val="bg1"/>
                </a:solidFill>
              </a:endParaRPr>
            </a:p>
          </p:txBody>
        </p:sp>
        <p:sp>
          <p:nvSpPr>
            <p:cNvPr id="17" name="Rectangle 16">
              <a:extLst>
                <a:ext uri="{FF2B5EF4-FFF2-40B4-BE49-F238E27FC236}">
                  <a16:creationId xmlns:a16="http://schemas.microsoft.com/office/drawing/2014/main" id="{FCE4BA0C-8282-4BDB-8174-B4E03D7F1BE3}"/>
                </a:ext>
              </a:extLst>
            </p:cNvPr>
            <p:cNvSpPr/>
            <p:nvPr/>
          </p:nvSpPr>
          <p:spPr>
            <a:xfrm>
              <a:off x="2729490" y="5157183"/>
              <a:ext cx="6978978" cy="464014"/>
            </a:xfrm>
            <a:prstGeom prst="rect">
              <a:avLst/>
            </a:prstGeom>
            <a:solidFill>
              <a:srgbClr val="A4B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a:p>
              <a:pPr algn="ctr"/>
              <a:r>
                <a:rPr lang="en-US" sz="2400" b="1" dirty="0">
                  <a:cs typeface="Arial" panose="020B0604020202020204" pitchFamily="34" charset="0"/>
                </a:rPr>
                <a:t>Transparency &amp; integrity standards across the board</a:t>
              </a:r>
            </a:p>
            <a:p>
              <a:pPr algn="ctr"/>
              <a:endParaRPr lang="en-US" sz="2000" b="1" dirty="0">
                <a:solidFill>
                  <a:schemeClr val="bg1"/>
                </a:solidFill>
              </a:endParaRPr>
            </a:p>
          </p:txBody>
        </p:sp>
      </p:grpSp>
      <p:pic>
        <p:nvPicPr>
          <p:cNvPr id="18" name="Picture 17">
            <a:extLst>
              <a:ext uri="{FF2B5EF4-FFF2-40B4-BE49-F238E27FC236}">
                <a16:creationId xmlns:a16="http://schemas.microsoft.com/office/drawing/2014/main" id="{93F4C9DA-2BC9-46A6-8EFF-CA22739F612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8224" y="6420164"/>
            <a:ext cx="809772" cy="405419"/>
          </a:xfrm>
          <a:prstGeom prst="rect">
            <a:avLst/>
          </a:prstGeom>
          <a:noFill/>
          <a:ln>
            <a:noFill/>
          </a:ln>
        </p:spPr>
      </p:pic>
    </p:spTree>
    <p:extLst>
      <p:ext uri="{BB962C8B-B14F-4D97-AF65-F5344CB8AC3E}">
        <p14:creationId xmlns:p14="http://schemas.microsoft.com/office/powerpoint/2010/main" val="2555845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Enhanced framework for competition</a:t>
            </a:r>
            <a:endParaRPr lang="fr-FR" sz="3200" dirty="0"/>
          </a:p>
        </p:txBody>
      </p:sp>
      <p:sp>
        <p:nvSpPr>
          <p:cNvPr id="6" name="Slide Number Placeholder 5"/>
          <p:cNvSpPr>
            <a:spLocks noGrp="1"/>
          </p:cNvSpPr>
          <p:nvPr>
            <p:ph type="sldNum" sz="quarter" idx="12"/>
          </p:nvPr>
        </p:nvSpPr>
        <p:spPr>
          <a:xfrm>
            <a:off x="11382228" y="6487779"/>
            <a:ext cx="809772" cy="370221"/>
          </a:xfrm>
        </p:spPr>
        <p:txBody>
          <a:bodyPr/>
          <a:lstStyle/>
          <a:p>
            <a:fld id="{3A98EE3D-8CD1-4C3F-BD1C-C98C9596463C}" type="slidenum">
              <a:rPr lang="en-US" smtClean="0"/>
              <a:t>14</a:t>
            </a:fld>
            <a:endParaRPr lang="en-US" dirty="0"/>
          </a:p>
        </p:txBody>
      </p:sp>
      <p:sp>
        <p:nvSpPr>
          <p:cNvPr id="21" name="TextBox 20">
            <a:extLst>
              <a:ext uri="{FF2B5EF4-FFF2-40B4-BE49-F238E27FC236}">
                <a16:creationId xmlns:a16="http://schemas.microsoft.com/office/drawing/2014/main" id="{F2F0A327-F25C-4D52-A710-37CF4C075435}"/>
              </a:ext>
            </a:extLst>
          </p:cNvPr>
          <p:cNvSpPr txBox="1"/>
          <p:nvPr/>
        </p:nvSpPr>
        <p:spPr>
          <a:xfrm>
            <a:off x="416792" y="1711323"/>
            <a:ext cx="11211271" cy="4216539"/>
          </a:xfrm>
          <a:prstGeom prst="rect">
            <a:avLst/>
          </a:prstGeom>
          <a:noFill/>
        </p:spPr>
        <p:txBody>
          <a:bodyPr wrap="square">
            <a:spAutoFit/>
          </a:bodyPr>
          <a:lstStyle/>
          <a:p>
            <a:pPr marL="0" marR="0" algn="just">
              <a:spcBef>
                <a:spcPts val="0"/>
              </a:spcBef>
              <a:spcAft>
                <a:spcPts val="0"/>
              </a:spcAft>
            </a:pPr>
            <a:r>
              <a:rPr lang="en-US" sz="2800" b="1" dirty="0">
                <a:solidFill>
                  <a:srgbClr val="698667"/>
                </a:solidFill>
                <a:effectLst/>
                <a:latin typeface="Calibri" panose="020F0502020204030204" pitchFamily="34" charset="0"/>
                <a:ea typeface="Calibri" panose="020F0502020204030204" pitchFamily="34" charset="0"/>
              </a:rPr>
              <a:t>Law 244/2021 </a:t>
            </a:r>
            <a:r>
              <a:rPr lang="en-US" sz="2000" dirty="0">
                <a:effectLst/>
                <a:latin typeface="Calibri" panose="020F0502020204030204" pitchFamily="34" charset="0"/>
                <a:ea typeface="Calibri" panose="020F0502020204030204" pitchFamily="34" charset="0"/>
              </a:rPr>
              <a:t>includes provisions that contribute to </a:t>
            </a:r>
            <a:r>
              <a:rPr lang="en-US" sz="2000" b="1" dirty="0">
                <a:effectLst/>
                <a:latin typeface="Calibri" panose="020F0502020204030204" pitchFamily="34" charset="0"/>
                <a:ea typeface="Calibri" panose="020F0502020204030204" pitchFamily="34" charset="0"/>
              </a:rPr>
              <a:t>guaranteeing equal and fair opportunities to all potential suppliers</a:t>
            </a:r>
            <a:r>
              <a:rPr lang="en-US" sz="2000" dirty="0">
                <a:effectLst/>
                <a:latin typeface="Calibri" panose="020F0502020204030204" pitchFamily="34" charset="0"/>
                <a:ea typeface="Calibri" panose="020F0502020204030204" pitchFamily="34" charset="0"/>
              </a:rPr>
              <a:t> to participate in procurement on competitive basis through: </a:t>
            </a:r>
          </a:p>
          <a:p>
            <a:pPr marL="0" marR="0" algn="just">
              <a:spcBef>
                <a:spcPts val="0"/>
              </a:spcBef>
              <a:spcAft>
                <a:spcPts val="0"/>
              </a:spcAft>
            </a:pPr>
            <a:endParaRPr lang="en-US" sz="2000" dirty="0">
              <a:effectLst/>
              <a:latin typeface="Calibri" panose="020F0502020204030204" pitchFamily="34" charset="0"/>
              <a:ea typeface="Calibri" panose="020F0502020204030204" pitchFamily="34" charset="0"/>
            </a:endParaRPr>
          </a:p>
          <a:p>
            <a:pPr marL="457200" marR="0" lvl="0" indent="-457200" algn="just">
              <a:spcBef>
                <a:spcPts val="0"/>
              </a:spcBef>
              <a:spcAft>
                <a:spcPts val="0"/>
              </a:spcAft>
              <a:buFont typeface="+mj-lt"/>
              <a:buAutoNum type="alphaLcPeriod"/>
            </a:pPr>
            <a:r>
              <a:rPr lang="en-US" sz="2000" dirty="0">
                <a:solidFill>
                  <a:srgbClr val="000000"/>
                </a:solidFill>
                <a:effectLst/>
                <a:latin typeface="Calibri" panose="020F0502020204030204" pitchFamily="34" charset="0"/>
                <a:ea typeface="Calibri" panose="020F0502020204030204" pitchFamily="34" charset="0"/>
              </a:rPr>
              <a:t>Ensuring that </a:t>
            </a:r>
            <a:r>
              <a:rPr lang="en-US" sz="2000" b="1" dirty="0">
                <a:solidFill>
                  <a:srgbClr val="698667"/>
                </a:solidFill>
                <a:effectLst/>
                <a:latin typeface="Calibri" panose="020F0502020204030204" pitchFamily="34" charset="0"/>
                <a:ea typeface="Calibri" panose="020F0502020204030204" pitchFamily="34" charset="0"/>
              </a:rPr>
              <a:t>competitive measures are the general rule</a:t>
            </a:r>
            <a:r>
              <a:rPr lang="en-US" sz="2000" dirty="0">
                <a:solidFill>
                  <a:srgbClr val="698667"/>
                </a:solidFill>
                <a:effectLst/>
                <a:latin typeface="Calibri" panose="020F0502020204030204" pitchFamily="34" charset="0"/>
                <a:ea typeface="Calibri" panose="020F0502020204030204" pitchFamily="34" charset="0"/>
              </a:rPr>
              <a:t> </a:t>
            </a:r>
            <a:r>
              <a:rPr lang="en-US" sz="2000" dirty="0">
                <a:solidFill>
                  <a:srgbClr val="000000"/>
                </a:solidFill>
                <a:effectLst/>
                <a:latin typeface="Calibri" panose="020F0502020204030204" pitchFamily="34" charset="0"/>
                <a:ea typeface="Calibri" panose="020F0502020204030204" pitchFamily="34" charset="0"/>
              </a:rPr>
              <a:t>and the standard procurement method, as a means to enhancing efficiency and fighting corruption; this was not the case previously.</a:t>
            </a:r>
          </a:p>
          <a:p>
            <a:pPr marL="457200" marR="0" lvl="0" indent="-457200" algn="just">
              <a:spcBef>
                <a:spcPts val="0"/>
              </a:spcBef>
              <a:spcAft>
                <a:spcPts val="0"/>
              </a:spcAft>
              <a:buFont typeface="+mj-lt"/>
              <a:buAutoNum type="alphaLcPeriod"/>
            </a:pPr>
            <a:r>
              <a:rPr lang="en-US" sz="2000" dirty="0">
                <a:solidFill>
                  <a:srgbClr val="000000"/>
                </a:solidFill>
                <a:effectLst/>
                <a:latin typeface="Calibri" panose="020F0502020204030204" pitchFamily="34" charset="0"/>
                <a:ea typeface="Calibri" panose="020F0502020204030204" pitchFamily="34" charset="0"/>
              </a:rPr>
              <a:t>Adopting strict controls </a:t>
            </a:r>
            <a:r>
              <a:rPr lang="en-US" sz="2000" b="1" dirty="0">
                <a:solidFill>
                  <a:srgbClr val="698667"/>
                </a:solidFill>
                <a:effectLst/>
                <a:latin typeface="Calibri" panose="020F0502020204030204" pitchFamily="34" charset="0"/>
                <a:ea typeface="Calibri" panose="020F0502020204030204" pitchFamily="34" charset="0"/>
              </a:rPr>
              <a:t>to limit the recourse to mutual agreements</a:t>
            </a:r>
            <a:endParaRPr lang="en-US" sz="2000" dirty="0">
              <a:solidFill>
                <a:srgbClr val="000000"/>
              </a:solidFill>
              <a:effectLst/>
              <a:latin typeface="Calibri" panose="020F0502020204030204" pitchFamily="34" charset="0"/>
              <a:ea typeface="Calibri" panose="020F0502020204030204" pitchFamily="34" charset="0"/>
            </a:endParaRPr>
          </a:p>
          <a:p>
            <a:pPr marL="457200" marR="0" lvl="0" indent="-457200" algn="just">
              <a:spcBef>
                <a:spcPts val="0"/>
              </a:spcBef>
              <a:spcAft>
                <a:spcPts val="0"/>
              </a:spcAft>
              <a:buFont typeface="+mj-lt"/>
              <a:buAutoNum type="alphaLcPeriod"/>
            </a:pPr>
            <a:r>
              <a:rPr lang="en-US" sz="2000" dirty="0">
                <a:solidFill>
                  <a:srgbClr val="000000"/>
                </a:solidFill>
                <a:effectLst/>
                <a:latin typeface="Calibri" panose="020F0502020204030204" pitchFamily="34" charset="0"/>
                <a:ea typeface="Calibri" panose="020F0502020204030204" pitchFamily="34" charset="0"/>
              </a:rPr>
              <a:t>Working within coherent, stable, clear and simple institutional, legal and regulatory frameworks which ensures that </a:t>
            </a:r>
            <a:r>
              <a:rPr lang="en-US" sz="2000" b="1" dirty="0">
                <a:solidFill>
                  <a:srgbClr val="698667"/>
                </a:solidFill>
                <a:effectLst/>
                <a:latin typeface="Calibri" panose="020F0502020204030204" pitchFamily="34" charset="0"/>
                <a:ea typeface="Calibri" panose="020F0502020204030204" pitchFamily="34" charset="0"/>
              </a:rPr>
              <a:t>potential competitors of all sizes have access to procurement opportunities</a:t>
            </a:r>
            <a:r>
              <a:rPr lang="en-US" sz="2000" b="1" dirty="0">
                <a:solidFill>
                  <a:srgbClr val="000000"/>
                </a:solidFill>
                <a:effectLst/>
                <a:latin typeface="Calibri" panose="020F0502020204030204" pitchFamily="34" charset="0"/>
                <a:ea typeface="Calibri" panose="020F0502020204030204" pitchFamily="34" charset="0"/>
              </a:rPr>
              <a:t>,</a:t>
            </a:r>
            <a:r>
              <a:rPr lang="en-US" sz="2000" dirty="0">
                <a:solidFill>
                  <a:srgbClr val="000000"/>
                </a:solidFill>
                <a:effectLst/>
                <a:latin typeface="Calibri" panose="020F0502020204030204" pitchFamily="34" charset="0"/>
                <a:ea typeface="Calibri" panose="020F0502020204030204" pitchFamily="34" charset="0"/>
              </a:rPr>
              <a:t> including foreign suppliers, and promote fair, equitable and transparent treatment of all</a:t>
            </a:r>
          </a:p>
          <a:p>
            <a:pPr marL="457200" marR="0" lvl="0" indent="-457200" algn="just">
              <a:spcBef>
                <a:spcPts val="0"/>
              </a:spcBef>
              <a:spcAft>
                <a:spcPts val="0"/>
              </a:spcAft>
              <a:buFont typeface="+mj-lt"/>
              <a:buAutoNum type="alphaLcPeriod"/>
            </a:pPr>
            <a:r>
              <a:rPr lang="en-US" sz="2000" dirty="0">
                <a:solidFill>
                  <a:srgbClr val="000000"/>
                </a:solidFill>
                <a:effectLst/>
                <a:latin typeface="Calibri" panose="020F0502020204030204" pitchFamily="34" charset="0"/>
                <a:ea typeface="Calibri" panose="020F0502020204030204" pitchFamily="34" charset="0"/>
              </a:rPr>
              <a:t>Providing equal opportunities </a:t>
            </a:r>
            <a:r>
              <a:rPr lang="en-US" sz="2000" dirty="0">
                <a:effectLst/>
                <a:latin typeface="Calibri" panose="020F0502020204030204" pitchFamily="34" charset="0"/>
                <a:ea typeface="Calibri" panose="020F0502020204030204" pitchFamily="34" charset="0"/>
              </a:rPr>
              <a:t>for</a:t>
            </a:r>
            <a:r>
              <a:rPr lang="en-US" sz="2000" b="1" dirty="0">
                <a:solidFill>
                  <a:srgbClr val="698667"/>
                </a:solidFill>
                <a:effectLst/>
                <a:latin typeface="Calibri" panose="020F0502020204030204" pitchFamily="34" charset="0"/>
                <a:ea typeface="Calibri" panose="020F0502020204030204" pitchFamily="34" charset="0"/>
              </a:rPr>
              <a:t> all bidders wishing to participate in the pre-qualification proceedings</a:t>
            </a:r>
            <a:r>
              <a:rPr lang="en-US" sz="2000" dirty="0">
                <a:solidFill>
                  <a:srgbClr val="698667"/>
                </a:solidFill>
                <a:effectLst/>
                <a:latin typeface="Calibri" panose="020F0502020204030204" pitchFamily="34" charset="0"/>
                <a:ea typeface="Calibri" panose="020F0502020204030204" pitchFamily="34" charset="0"/>
              </a:rPr>
              <a:t> </a:t>
            </a:r>
            <a:r>
              <a:rPr lang="en-US" sz="2000" dirty="0">
                <a:solidFill>
                  <a:srgbClr val="000000"/>
                </a:solidFill>
                <a:effectLst/>
                <a:latin typeface="Calibri" panose="020F0502020204030204" pitchFamily="34" charset="0"/>
                <a:ea typeface="Calibri" panose="020F0502020204030204" pitchFamily="34" charset="0"/>
              </a:rPr>
              <a:t>according to a clear and detailed process allowing to determine the bidder’s eligibility and capacity to implement the contract. This replaces an old and archaic “classification” process that was ill governed and acted as a barrier for entry of new comers into the public markets.</a:t>
            </a:r>
          </a:p>
        </p:txBody>
      </p:sp>
      <p:pic>
        <p:nvPicPr>
          <p:cNvPr id="8" name="Picture 7">
            <a:extLst>
              <a:ext uri="{FF2B5EF4-FFF2-40B4-BE49-F238E27FC236}">
                <a16:creationId xmlns:a16="http://schemas.microsoft.com/office/drawing/2014/main" id="{C6F25964-EABA-4A36-ABDB-096B0758F1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8224" y="6420164"/>
            <a:ext cx="809772" cy="405419"/>
          </a:xfrm>
          <a:prstGeom prst="rect">
            <a:avLst/>
          </a:prstGeom>
          <a:noFill/>
          <a:ln>
            <a:noFill/>
          </a:ln>
        </p:spPr>
      </p:pic>
    </p:spTree>
    <p:extLst>
      <p:ext uri="{BB962C8B-B14F-4D97-AF65-F5344CB8AC3E}">
        <p14:creationId xmlns:p14="http://schemas.microsoft.com/office/powerpoint/2010/main" val="327358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382228" y="6487779"/>
            <a:ext cx="809772" cy="370221"/>
          </a:xfrm>
        </p:spPr>
        <p:txBody>
          <a:bodyPr/>
          <a:lstStyle/>
          <a:p>
            <a:fld id="{3A98EE3D-8CD1-4C3F-BD1C-C98C9596463C}" type="slidenum">
              <a:rPr lang="en-US" smtClean="0"/>
              <a:t>15</a:t>
            </a:fld>
            <a:endParaRPr lang="en-US" dirty="0"/>
          </a:p>
        </p:txBody>
      </p:sp>
      <p:sp>
        <p:nvSpPr>
          <p:cNvPr id="22" name="TextBox 21">
            <a:extLst>
              <a:ext uri="{FF2B5EF4-FFF2-40B4-BE49-F238E27FC236}">
                <a16:creationId xmlns:a16="http://schemas.microsoft.com/office/drawing/2014/main" id="{05F920E0-7B7D-4069-8D60-F85C1245F4EC}"/>
              </a:ext>
            </a:extLst>
          </p:cNvPr>
          <p:cNvSpPr txBox="1"/>
          <p:nvPr/>
        </p:nvSpPr>
        <p:spPr>
          <a:xfrm>
            <a:off x="477652" y="1347910"/>
            <a:ext cx="11309462" cy="5139869"/>
          </a:xfrm>
          <a:prstGeom prst="rect">
            <a:avLst/>
          </a:prstGeom>
          <a:noFill/>
        </p:spPr>
        <p:txBody>
          <a:bodyPr wrap="square">
            <a:spAutoFit/>
          </a:bodyPr>
          <a:lstStyle/>
          <a:p>
            <a:pPr marR="0" lvl="0" algn="just">
              <a:spcBef>
                <a:spcPts val="0"/>
              </a:spcBef>
              <a:spcAft>
                <a:spcPts val="0"/>
              </a:spcAft>
            </a:pPr>
            <a:r>
              <a:rPr lang="en-US" sz="2800" b="1" dirty="0">
                <a:solidFill>
                  <a:srgbClr val="698667"/>
                </a:solidFill>
                <a:effectLst/>
                <a:latin typeface="Calibri" panose="020F0502020204030204" pitchFamily="34" charset="0"/>
                <a:ea typeface="Calibri" panose="020F0502020204030204" pitchFamily="34" charset="0"/>
              </a:rPr>
              <a:t>Law 244/2021 </a:t>
            </a:r>
          </a:p>
          <a:p>
            <a:pPr marL="342900" marR="0" lvl="0" indent="-342900" algn="just">
              <a:spcBef>
                <a:spcPts val="0"/>
              </a:spcBef>
              <a:spcAft>
                <a:spcPts val="0"/>
              </a:spcAft>
              <a:buFont typeface="+mj-lt"/>
              <a:buAutoNum type="alphaLcPeriod"/>
            </a:pPr>
            <a:r>
              <a:rPr lang="en-US" sz="2000" dirty="0">
                <a:solidFill>
                  <a:srgbClr val="000000"/>
                </a:solidFill>
                <a:effectLst/>
                <a:latin typeface="Calibri" panose="020F0502020204030204" pitchFamily="34" charset="0"/>
                <a:ea typeface="Calibri" panose="020F0502020204030204" pitchFamily="34" charset="0"/>
              </a:rPr>
              <a:t>Provides a leverage for economic development, by </a:t>
            </a:r>
            <a:r>
              <a:rPr lang="en-US" sz="2000" b="1" dirty="0">
                <a:solidFill>
                  <a:srgbClr val="698667"/>
                </a:solidFill>
                <a:effectLst/>
                <a:latin typeface="Calibri" panose="020F0502020204030204" pitchFamily="34" charset="0"/>
                <a:ea typeface="Calibri" panose="020F0502020204030204" pitchFamily="34" charset="0"/>
              </a:rPr>
              <a:t>ensuring SMEs the right to fair and</a:t>
            </a:r>
            <a:r>
              <a:rPr lang="en-US" sz="2000" dirty="0">
                <a:solidFill>
                  <a:srgbClr val="698667"/>
                </a:solidFill>
                <a:effectLst/>
                <a:latin typeface="Calibri" panose="020F0502020204030204" pitchFamily="34" charset="0"/>
                <a:ea typeface="Calibri" panose="020F0502020204030204" pitchFamily="34" charset="0"/>
              </a:rPr>
              <a:t> </a:t>
            </a:r>
            <a:r>
              <a:rPr lang="en-US" sz="2000" b="1" dirty="0">
                <a:solidFill>
                  <a:srgbClr val="698667"/>
                </a:solidFill>
                <a:effectLst/>
                <a:latin typeface="Calibri" panose="020F0502020204030204" pitchFamily="34" charset="0"/>
                <a:ea typeface="Calibri" panose="020F0502020204030204" pitchFamily="34" charset="0"/>
              </a:rPr>
              <a:t>transparent</a:t>
            </a:r>
            <a:r>
              <a:rPr lang="en-US" sz="2000" dirty="0">
                <a:solidFill>
                  <a:srgbClr val="000000"/>
                </a:solidFill>
                <a:effectLst/>
                <a:latin typeface="Calibri" panose="020F0502020204030204" pitchFamily="34" charset="0"/>
                <a:ea typeface="Calibri" panose="020F0502020204030204" pitchFamily="34" charset="0"/>
              </a:rPr>
              <a:t> participation in government contracts, and including sustainability criteria related to environment, balanced economic development (support of women’s economic participation, rural development, etc.), and social responsibility;</a:t>
            </a:r>
          </a:p>
          <a:p>
            <a:pPr marL="342900" marR="0" lvl="0" indent="-342900" algn="just">
              <a:spcBef>
                <a:spcPts val="0"/>
              </a:spcBef>
              <a:spcAft>
                <a:spcPts val="0"/>
              </a:spcAft>
              <a:buFont typeface="+mj-lt"/>
              <a:buAutoNum type="alphaLcPeriod"/>
            </a:pPr>
            <a:r>
              <a:rPr lang="en-US" sz="2000" b="1" dirty="0">
                <a:solidFill>
                  <a:srgbClr val="698667"/>
                </a:solidFill>
                <a:effectLst/>
                <a:latin typeface="Calibri" panose="020F0502020204030204" pitchFamily="34" charset="0"/>
                <a:ea typeface="Calibri" panose="020F0502020204030204" pitchFamily="34" charset="0"/>
              </a:rPr>
              <a:t>Directs</a:t>
            </a:r>
            <a:r>
              <a:rPr lang="en-US" sz="2000" dirty="0">
                <a:solidFill>
                  <a:srgbClr val="000000"/>
                </a:solidFill>
                <a:effectLst/>
                <a:latin typeface="Calibri" panose="020F0502020204030204" pitchFamily="34" charset="0"/>
                <a:ea typeface="Calibri" panose="020F0502020204030204" pitchFamily="34" charset="0"/>
              </a:rPr>
              <a:t> the Lebanese government procurement capacity, when possible, </a:t>
            </a:r>
            <a:r>
              <a:rPr lang="en-US" sz="2000" b="1" dirty="0">
                <a:solidFill>
                  <a:srgbClr val="698667"/>
                </a:solidFill>
                <a:effectLst/>
                <a:latin typeface="Calibri" panose="020F0502020204030204" pitchFamily="34" charset="0"/>
                <a:ea typeface="Calibri" panose="020F0502020204030204" pitchFamily="34" charset="0"/>
              </a:rPr>
              <a:t>towards sustainable goods and services</a:t>
            </a:r>
            <a:r>
              <a:rPr lang="en-US" sz="2000" dirty="0">
                <a:solidFill>
                  <a:srgbClr val="000000"/>
                </a:solidFill>
                <a:effectLst/>
                <a:latin typeface="Calibri" panose="020F0502020204030204" pitchFamily="34" charset="0"/>
                <a:ea typeface="Calibri" panose="020F0502020204030204" pitchFamily="34" charset="0"/>
              </a:rPr>
              <a:t>, while ensuring a balance between potential benefits and achieving the best value for money;</a:t>
            </a:r>
          </a:p>
          <a:p>
            <a:pPr marL="342900" marR="0" lvl="0" indent="-342900" algn="just">
              <a:spcBef>
                <a:spcPts val="0"/>
              </a:spcBef>
              <a:spcAft>
                <a:spcPts val="0"/>
              </a:spcAft>
              <a:buFont typeface="+mj-lt"/>
              <a:buAutoNum type="alphaLcPeriod"/>
            </a:pPr>
            <a:r>
              <a:rPr lang="en-US" sz="2000" b="1" dirty="0">
                <a:solidFill>
                  <a:srgbClr val="698667"/>
                </a:solidFill>
                <a:effectLst/>
                <a:latin typeface="Calibri" panose="020F0502020204030204" pitchFamily="34" charset="0"/>
                <a:ea typeface="Calibri" panose="020F0502020204030204" pitchFamily="34" charset="0"/>
              </a:rPr>
              <a:t>Provides incentives to SMEs</a:t>
            </a:r>
            <a:r>
              <a:rPr lang="en-US" sz="2000" b="1" dirty="0">
                <a:solidFill>
                  <a:srgbClr val="000000"/>
                </a:solidFill>
                <a:effectLst/>
                <a:latin typeface="Calibri" panose="020F0502020204030204" pitchFamily="34" charset="0"/>
                <a:ea typeface="Calibri" panose="020F0502020204030204" pitchFamily="34" charset="0"/>
              </a:rPr>
              <a:t>,</a:t>
            </a:r>
            <a:r>
              <a:rPr lang="en-US" sz="2000" dirty="0">
                <a:solidFill>
                  <a:srgbClr val="000000"/>
                </a:solidFill>
                <a:effectLst/>
                <a:latin typeface="Calibri" panose="020F0502020204030204" pitchFamily="34" charset="0"/>
                <a:ea typeface="Calibri" panose="020F0502020204030204" pitchFamily="34" charset="0"/>
              </a:rPr>
              <a:t> local production and national expertise;</a:t>
            </a:r>
          </a:p>
          <a:p>
            <a:pPr marL="342900" marR="0" lvl="0" indent="-342900" algn="just">
              <a:spcBef>
                <a:spcPts val="0"/>
              </a:spcBef>
              <a:spcAft>
                <a:spcPts val="0"/>
              </a:spcAft>
              <a:buFont typeface="+mj-lt"/>
              <a:buAutoNum type="alphaLcPeriod"/>
            </a:pPr>
            <a:r>
              <a:rPr lang="en-US" sz="2000" b="1" dirty="0">
                <a:solidFill>
                  <a:srgbClr val="698667"/>
                </a:solidFill>
                <a:effectLst/>
                <a:latin typeface="Calibri" panose="020F0502020204030204" pitchFamily="34" charset="0"/>
                <a:ea typeface="Calibri" panose="020F0502020204030204" pitchFamily="34" charset="0"/>
              </a:rPr>
              <a:t>Allows for procurement to be divided into lots</a:t>
            </a:r>
            <a:r>
              <a:rPr lang="en-US" sz="2000" dirty="0">
                <a:solidFill>
                  <a:srgbClr val="000000"/>
                </a:solidFill>
                <a:effectLst/>
                <a:latin typeface="Calibri" panose="020F0502020204030204" pitchFamily="34" charset="0"/>
                <a:ea typeface="Calibri" panose="020F0502020204030204" pitchFamily="34" charset="0"/>
              </a:rPr>
              <a:t>, when possible, to guarantee social </a:t>
            </a:r>
            <a:r>
              <a:rPr lang="en-US" sz="2000" dirty="0">
                <a:solidFill>
                  <a:srgbClr val="000000"/>
                </a:solidFill>
                <a:latin typeface="Calibri" panose="020F0502020204030204" pitchFamily="34" charset="0"/>
                <a:ea typeface="Calibri" panose="020F0502020204030204" pitchFamily="34" charset="0"/>
              </a:rPr>
              <a:t>&amp; </a:t>
            </a:r>
            <a:r>
              <a:rPr lang="en-US" sz="2000" dirty="0">
                <a:solidFill>
                  <a:srgbClr val="000000"/>
                </a:solidFill>
                <a:effectLst/>
                <a:latin typeface="Calibri" panose="020F0502020204030204" pitchFamily="34" charset="0"/>
                <a:ea typeface="Calibri" panose="020F0502020204030204" pitchFamily="34" charset="0"/>
              </a:rPr>
              <a:t>economic benefits;</a:t>
            </a:r>
          </a:p>
          <a:p>
            <a:pPr marL="342900" marR="0" lvl="0" indent="-342900" algn="just">
              <a:spcBef>
                <a:spcPts val="0"/>
              </a:spcBef>
              <a:spcAft>
                <a:spcPts val="0"/>
              </a:spcAft>
              <a:buFont typeface="+mj-lt"/>
              <a:buAutoNum type="alphaLcPeriod"/>
            </a:pPr>
            <a:r>
              <a:rPr lang="en-US" sz="2000" b="1" dirty="0">
                <a:solidFill>
                  <a:srgbClr val="698667"/>
                </a:solidFill>
                <a:effectLst/>
                <a:latin typeface="Calibri" panose="020F0502020204030204" pitchFamily="34" charset="0"/>
                <a:ea typeface="Calibri" panose="020F0502020204030204" pitchFamily="34" charset="0"/>
              </a:rPr>
              <a:t>Provides preference regulations with regard to domestic products, consulting services and expertise</a:t>
            </a:r>
            <a:r>
              <a:rPr lang="en-US" sz="2000" dirty="0">
                <a:solidFill>
                  <a:srgbClr val="698667"/>
                </a:solidFill>
                <a:effectLst/>
                <a:latin typeface="Calibri" panose="020F0502020204030204" pitchFamily="34" charset="0"/>
                <a:ea typeface="Calibri" panose="020F0502020204030204" pitchFamily="34" charset="0"/>
              </a:rPr>
              <a:t>, </a:t>
            </a:r>
            <a:r>
              <a:rPr lang="en-US" sz="2000" dirty="0">
                <a:solidFill>
                  <a:srgbClr val="000000"/>
                </a:solidFill>
                <a:effectLst/>
                <a:latin typeface="Calibri" panose="020F0502020204030204" pitchFamily="34" charset="0"/>
                <a:ea typeface="Calibri" panose="020F0502020204030204" pitchFamily="34" charset="0"/>
              </a:rPr>
              <a:t>and guarantees that such products, services and expertise shall not be excluded if they are available and their quality thereof meet technical requirements;</a:t>
            </a:r>
          </a:p>
          <a:p>
            <a:pPr marL="342900" marR="0" lvl="0" indent="-342900" algn="just">
              <a:spcBef>
                <a:spcPts val="0"/>
              </a:spcBef>
              <a:spcAft>
                <a:spcPts val="0"/>
              </a:spcAft>
              <a:buFont typeface="+mj-lt"/>
              <a:buAutoNum type="alphaLcPeriod"/>
            </a:pPr>
            <a:r>
              <a:rPr lang="en-US" sz="2000" b="1" dirty="0">
                <a:solidFill>
                  <a:srgbClr val="698667"/>
                </a:solidFill>
                <a:effectLst/>
                <a:latin typeface="Calibri" panose="020F0502020204030204" pitchFamily="34" charset="0"/>
                <a:ea typeface="Calibri" panose="020F0502020204030204" pitchFamily="34" charset="0"/>
              </a:rPr>
              <a:t>Uses clear, integrated and standardized bidding documents</a:t>
            </a:r>
            <a:r>
              <a:rPr lang="en-US" sz="2000" dirty="0">
                <a:solidFill>
                  <a:srgbClr val="000000"/>
                </a:solidFill>
                <a:effectLst/>
                <a:latin typeface="Calibri" panose="020F0502020204030204" pitchFamily="34" charset="0"/>
                <a:ea typeface="Calibri" panose="020F0502020204030204" pitchFamily="34" charset="0"/>
              </a:rPr>
              <a:t>, binding for all parties;</a:t>
            </a:r>
          </a:p>
          <a:p>
            <a:pPr marL="342900" marR="0" lvl="0" indent="-342900" algn="just">
              <a:spcBef>
                <a:spcPts val="0"/>
              </a:spcBef>
              <a:spcAft>
                <a:spcPts val="0"/>
              </a:spcAft>
              <a:buFont typeface="+mj-lt"/>
              <a:buAutoNum type="alphaLcPeriod"/>
            </a:pPr>
            <a:r>
              <a:rPr lang="en-US" sz="2000" b="1" dirty="0">
                <a:solidFill>
                  <a:srgbClr val="698667"/>
                </a:solidFill>
                <a:effectLst/>
                <a:latin typeface="Calibri" panose="020F0502020204030204" pitchFamily="34" charset="0"/>
                <a:ea typeface="Calibri" panose="020F0502020204030204" pitchFamily="34" charset="0"/>
              </a:rPr>
              <a:t>Provides an appropriate range of procurement methods</a:t>
            </a:r>
            <a:r>
              <a:rPr lang="en-US" sz="2000" dirty="0">
                <a:solidFill>
                  <a:srgbClr val="698667"/>
                </a:solidFill>
                <a:effectLst/>
                <a:latin typeface="Calibri" panose="020F0502020204030204" pitchFamily="34" charset="0"/>
                <a:ea typeface="Calibri" panose="020F0502020204030204" pitchFamily="34" charset="0"/>
              </a:rPr>
              <a:t> </a:t>
            </a:r>
            <a:r>
              <a:rPr lang="en-US" sz="2000" dirty="0">
                <a:solidFill>
                  <a:srgbClr val="000000"/>
                </a:solidFill>
                <a:effectLst/>
                <a:latin typeface="Calibri" panose="020F0502020204030204" pitchFamily="34" charset="0"/>
                <a:ea typeface="Calibri" panose="020F0502020204030204" pitchFamily="34" charset="0"/>
              </a:rPr>
              <a:t>that include competitive procedures, to ensure best value for money and only eligible bidders are involved.</a:t>
            </a:r>
          </a:p>
        </p:txBody>
      </p:sp>
      <p:sp>
        <p:nvSpPr>
          <p:cNvPr id="9" name="Title 8">
            <a:extLst>
              <a:ext uri="{FF2B5EF4-FFF2-40B4-BE49-F238E27FC236}">
                <a16:creationId xmlns:a16="http://schemas.microsoft.com/office/drawing/2014/main" id="{01B1D3DD-9C57-47AC-967E-2FE799D4D0F0}"/>
              </a:ext>
            </a:extLst>
          </p:cNvPr>
          <p:cNvSpPr>
            <a:spLocks noGrp="1"/>
          </p:cNvSpPr>
          <p:nvPr>
            <p:ph type="title"/>
          </p:nvPr>
        </p:nvSpPr>
        <p:spPr/>
        <p:txBody>
          <a:bodyPr>
            <a:normAutofit/>
          </a:bodyPr>
          <a:lstStyle/>
          <a:p>
            <a:r>
              <a:rPr lang="en-US" sz="3200" b="1" dirty="0">
                <a:effectLst/>
                <a:latin typeface="Calibri" panose="020F0502020204030204" pitchFamily="34" charset="0"/>
                <a:ea typeface="Calibri" panose="020F0502020204030204" pitchFamily="34" charset="0"/>
              </a:rPr>
              <a:t>Sustainability is a key guiding principle </a:t>
            </a:r>
            <a:endParaRPr lang="en-US" sz="3200" dirty="0"/>
          </a:p>
        </p:txBody>
      </p:sp>
      <p:pic>
        <p:nvPicPr>
          <p:cNvPr id="23" name="Picture 22">
            <a:extLst>
              <a:ext uri="{FF2B5EF4-FFF2-40B4-BE49-F238E27FC236}">
                <a16:creationId xmlns:a16="http://schemas.microsoft.com/office/drawing/2014/main" id="{EC349032-B20C-4249-A95D-24138F90261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8224" y="6420164"/>
            <a:ext cx="809772" cy="405419"/>
          </a:xfrm>
          <a:prstGeom prst="rect">
            <a:avLst/>
          </a:prstGeom>
          <a:noFill/>
          <a:ln>
            <a:noFill/>
          </a:ln>
        </p:spPr>
      </p:pic>
    </p:spTree>
    <p:extLst>
      <p:ext uri="{BB962C8B-B14F-4D97-AF65-F5344CB8AC3E}">
        <p14:creationId xmlns:p14="http://schemas.microsoft.com/office/powerpoint/2010/main" val="2521721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382228" y="6487779"/>
            <a:ext cx="809772" cy="370221"/>
          </a:xfrm>
        </p:spPr>
        <p:txBody>
          <a:bodyPr/>
          <a:lstStyle/>
          <a:p>
            <a:fld id="{3A98EE3D-8CD1-4C3F-BD1C-C98C9596463C}" type="slidenum">
              <a:rPr lang="en-US" smtClean="0"/>
              <a:t>16</a:t>
            </a:fld>
            <a:endParaRPr lang="en-US" dirty="0"/>
          </a:p>
        </p:txBody>
      </p:sp>
      <p:sp>
        <p:nvSpPr>
          <p:cNvPr id="9" name="Title 8">
            <a:extLst>
              <a:ext uri="{FF2B5EF4-FFF2-40B4-BE49-F238E27FC236}">
                <a16:creationId xmlns:a16="http://schemas.microsoft.com/office/drawing/2014/main" id="{01B1D3DD-9C57-47AC-967E-2FE799D4D0F0}"/>
              </a:ext>
            </a:extLst>
          </p:cNvPr>
          <p:cNvSpPr>
            <a:spLocks noGrp="1"/>
          </p:cNvSpPr>
          <p:nvPr>
            <p:ph type="title"/>
          </p:nvPr>
        </p:nvSpPr>
        <p:spPr/>
        <p:txBody>
          <a:bodyPr>
            <a:normAutofit/>
          </a:bodyPr>
          <a:lstStyle/>
          <a:p>
            <a:r>
              <a:rPr lang="en-US" sz="3200" dirty="0"/>
              <a:t>Articles’ analysis</a:t>
            </a:r>
          </a:p>
        </p:txBody>
      </p:sp>
      <p:graphicFrame>
        <p:nvGraphicFramePr>
          <p:cNvPr id="4" name="Table 3">
            <a:extLst>
              <a:ext uri="{FF2B5EF4-FFF2-40B4-BE49-F238E27FC236}">
                <a16:creationId xmlns:a16="http://schemas.microsoft.com/office/drawing/2014/main" id="{6F878DFC-EA41-4954-8C92-967D46557D8C}"/>
              </a:ext>
            </a:extLst>
          </p:cNvPr>
          <p:cNvGraphicFramePr>
            <a:graphicFrameLocks noGrp="1"/>
          </p:cNvGraphicFramePr>
          <p:nvPr>
            <p:extLst>
              <p:ext uri="{D42A27DB-BD31-4B8C-83A1-F6EECF244321}">
                <p14:modId xmlns:p14="http://schemas.microsoft.com/office/powerpoint/2010/main" val="3771446630"/>
              </p:ext>
            </p:extLst>
          </p:nvPr>
        </p:nvGraphicFramePr>
        <p:xfrm>
          <a:off x="4618766" y="1537185"/>
          <a:ext cx="7072694" cy="4572000"/>
        </p:xfrm>
        <a:graphic>
          <a:graphicData uri="http://schemas.openxmlformats.org/drawingml/2006/table">
            <a:tbl>
              <a:tblPr bandRow="1">
                <a:tableStyleId>{5C22544A-7EE6-4342-B048-85BDC9FD1C3A}</a:tableStyleId>
              </a:tblPr>
              <a:tblGrid>
                <a:gridCol w="7072694">
                  <a:extLst>
                    <a:ext uri="{9D8B030D-6E8A-4147-A177-3AD203B41FA5}">
                      <a16:colId xmlns:a16="http://schemas.microsoft.com/office/drawing/2014/main" val="3065881081"/>
                    </a:ext>
                  </a:extLst>
                </a:gridCol>
              </a:tblGrid>
              <a:tr h="257790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effectLst/>
                        </a:rPr>
                        <a:t>ANALYSIS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dirty="0">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effectLst/>
                        </a:rPr>
                        <a:t>The country has an uncompetitive procurement track record where 60% of total CDR spending (2008-2018)—or $1.9 billion—was granted to only 10 companies, owned and mostly led by politically-connected figures reflecting favoritism and unbalanced market conditions.</a:t>
                      </a:r>
                    </a:p>
                    <a:p>
                      <a:pPr marL="0" marR="0" algn="just">
                        <a:spcBef>
                          <a:spcPts val="0"/>
                        </a:spcBef>
                        <a:spcAft>
                          <a:spcPts val="0"/>
                        </a:spcAft>
                      </a:pPr>
                      <a:endParaRPr lang="en-US" sz="2000" b="1" dirty="0">
                        <a:effectLst/>
                      </a:endParaRPr>
                    </a:p>
                    <a:p>
                      <a:pPr marL="0" marR="0" algn="just">
                        <a:spcBef>
                          <a:spcPts val="0"/>
                        </a:spcBef>
                        <a:spcAft>
                          <a:spcPts val="0"/>
                        </a:spcAft>
                      </a:pPr>
                      <a:r>
                        <a:rPr lang="en-US" sz="2000" b="1" dirty="0">
                          <a:effectLst/>
                        </a:rPr>
                        <a:t>Articles 7 ensures that no discriminative criteria exist between bidders, ultimately making the public procurement process a fairer one.</a:t>
                      </a:r>
                    </a:p>
                    <a:p>
                      <a:pPr marL="0" marR="0" algn="just">
                        <a:spcBef>
                          <a:spcPts val="0"/>
                        </a:spcBef>
                        <a:spcAft>
                          <a:spcPts val="0"/>
                        </a:spcAft>
                      </a:pPr>
                      <a:r>
                        <a:rPr lang="en-US" sz="2000" dirty="0">
                          <a:effectLst/>
                        </a:rPr>
                        <a:t>It will take a long time to regain trust in the system  and for women and men to test  the impartiality of the new public procurement procedures in Lebanon.</a:t>
                      </a:r>
                    </a:p>
                    <a:p>
                      <a:pPr marL="0" marR="0" algn="just">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endParaRPr>
                    </a:p>
                  </a:txBody>
                  <a:tcPr marL="73025" marR="73025" marT="0" marB="0"/>
                </a:tc>
                <a:extLst>
                  <a:ext uri="{0D108BD9-81ED-4DB2-BD59-A6C34878D82A}">
                    <a16:rowId xmlns:a16="http://schemas.microsoft.com/office/drawing/2014/main" val="1579083076"/>
                  </a:ext>
                </a:extLst>
              </a:tr>
            </a:tbl>
          </a:graphicData>
        </a:graphic>
      </p:graphicFrame>
      <p:sp>
        <p:nvSpPr>
          <p:cNvPr id="13" name="TextBox 12">
            <a:extLst>
              <a:ext uri="{FF2B5EF4-FFF2-40B4-BE49-F238E27FC236}">
                <a16:creationId xmlns:a16="http://schemas.microsoft.com/office/drawing/2014/main" id="{DD124D19-1502-4415-81A1-316B0EF3B7ED}"/>
              </a:ext>
            </a:extLst>
          </p:cNvPr>
          <p:cNvSpPr txBox="1"/>
          <p:nvPr/>
        </p:nvSpPr>
        <p:spPr>
          <a:xfrm>
            <a:off x="500540" y="1661256"/>
            <a:ext cx="3630026" cy="3477875"/>
          </a:xfrm>
          <a:prstGeom prst="rect">
            <a:avLst/>
          </a:prstGeom>
          <a:noFill/>
        </p:spPr>
        <p:txBody>
          <a:bodyPr wrap="square">
            <a:spAutoFit/>
          </a:bodyPr>
          <a:lstStyle/>
          <a:p>
            <a:pPr marL="0" marR="0" algn="just">
              <a:spcBef>
                <a:spcPts val="0"/>
              </a:spcBef>
              <a:spcAft>
                <a:spcPts val="0"/>
              </a:spcAft>
            </a:pPr>
            <a:r>
              <a:rPr lang="en-US" sz="2000" b="1" dirty="0">
                <a:effectLst/>
              </a:rPr>
              <a:t>Articl</a:t>
            </a:r>
            <a:r>
              <a:rPr lang="en-US" sz="2000" b="1" dirty="0"/>
              <a:t>e 7: </a:t>
            </a:r>
            <a:r>
              <a:rPr lang="en-US" sz="2000" b="1" dirty="0">
                <a:effectLst/>
              </a:rPr>
              <a:t>Conditions of Bidders Participation</a:t>
            </a:r>
            <a:endParaRPr lang="en-US" sz="2000" dirty="0">
              <a:effectLst/>
            </a:endParaRPr>
          </a:p>
          <a:p>
            <a:pPr marL="0" marR="0" algn="just">
              <a:spcBef>
                <a:spcPts val="0"/>
              </a:spcBef>
              <a:spcAft>
                <a:spcPts val="0"/>
              </a:spcAft>
            </a:pPr>
            <a:r>
              <a:rPr lang="en-US" sz="2000" dirty="0">
                <a:effectLst/>
              </a:rPr>
              <a:t>II - </a:t>
            </a:r>
            <a:r>
              <a:rPr lang="en-US" sz="2000" u="sng" dirty="0">
                <a:effectLst/>
              </a:rPr>
              <a:t>Qualifications of bidders</a:t>
            </a:r>
            <a:r>
              <a:rPr lang="en-US" sz="2000" dirty="0">
                <a:effectLst/>
              </a:rPr>
              <a:t>: The procuring entity shall establish no criterion, requirement or procedure with respect to the qualifications of bidders that discriminates against or among bidders or against categories thereof, or that is not objectively justifiable.</a:t>
            </a:r>
            <a:endParaRPr lang="en-US" sz="2000" dirty="0">
              <a:effectLst/>
              <a:latin typeface="Calibri" panose="020F0502020204030204" pitchFamily="34" charset="0"/>
              <a:ea typeface="Calibri" panose="020F0502020204030204" pitchFamily="34" charset="0"/>
            </a:endParaRPr>
          </a:p>
        </p:txBody>
      </p:sp>
      <p:pic>
        <p:nvPicPr>
          <p:cNvPr id="14" name="Picture 13">
            <a:extLst>
              <a:ext uri="{FF2B5EF4-FFF2-40B4-BE49-F238E27FC236}">
                <a16:creationId xmlns:a16="http://schemas.microsoft.com/office/drawing/2014/main" id="{CA7C83D7-EFE5-4824-801F-125A7751B4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8224" y="6420164"/>
            <a:ext cx="809772" cy="405419"/>
          </a:xfrm>
          <a:prstGeom prst="rect">
            <a:avLst/>
          </a:prstGeom>
          <a:noFill/>
          <a:ln>
            <a:noFill/>
          </a:ln>
        </p:spPr>
      </p:pic>
    </p:spTree>
    <p:extLst>
      <p:ext uri="{BB962C8B-B14F-4D97-AF65-F5344CB8AC3E}">
        <p14:creationId xmlns:p14="http://schemas.microsoft.com/office/powerpoint/2010/main" val="131730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382228" y="6487779"/>
            <a:ext cx="809772" cy="370221"/>
          </a:xfrm>
        </p:spPr>
        <p:txBody>
          <a:bodyPr/>
          <a:lstStyle/>
          <a:p>
            <a:fld id="{3A98EE3D-8CD1-4C3F-BD1C-C98C9596463C}" type="slidenum">
              <a:rPr lang="en-US" smtClean="0"/>
              <a:t>17</a:t>
            </a:fld>
            <a:endParaRPr lang="en-US" dirty="0"/>
          </a:p>
        </p:txBody>
      </p:sp>
      <p:sp>
        <p:nvSpPr>
          <p:cNvPr id="9" name="Title 8">
            <a:extLst>
              <a:ext uri="{FF2B5EF4-FFF2-40B4-BE49-F238E27FC236}">
                <a16:creationId xmlns:a16="http://schemas.microsoft.com/office/drawing/2014/main" id="{01B1D3DD-9C57-47AC-967E-2FE799D4D0F0}"/>
              </a:ext>
            </a:extLst>
          </p:cNvPr>
          <p:cNvSpPr>
            <a:spLocks noGrp="1"/>
          </p:cNvSpPr>
          <p:nvPr>
            <p:ph type="title"/>
          </p:nvPr>
        </p:nvSpPr>
        <p:spPr>
          <a:xfrm>
            <a:off x="906208" y="304482"/>
            <a:ext cx="10476020" cy="822960"/>
          </a:xfrm>
        </p:spPr>
        <p:txBody>
          <a:bodyPr>
            <a:normAutofit/>
          </a:bodyPr>
          <a:lstStyle/>
          <a:p>
            <a:r>
              <a:rPr lang="en-US" sz="3200" dirty="0"/>
              <a:t>Articles’ analysis</a:t>
            </a:r>
          </a:p>
        </p:txBody>
      </p:sp>
      <p:graphicFrame>
        <p:nvGraphicFramePr>
          <p:cNvPr id="2" name="Table 1">
            <a:extLst>
              <a:ext uri="{FF2B5EF4-FFF2-40B4-BE49-F238E27FC236}">
                <a16:creationId xmlns:a16="http://schemas.microsoft.com/office/drawing/2014/main" id="{37F29415-5B89-4000-A923-2D01FE24333D}"/>
              </a:ext>
            </a:extLst>
          </p:cNvPr>
          <p:cNvGraphicFramePr>
            <a:graphicFrameLocks noGrp="1"/>
          </p:cNvGraphicFramePr>
          <p:nvPr>
            <p:extLst>
              <p:ext uri="{D42A27DB-BD31-4B8C-83A1-F6EECF244321}">
                <p14:modId xmlns:p14="http://schemas.microsoft.com/office/powerpoint/2010/main" val="4053145556"/>
              </p:ext>
            </p:extLst>
          </p:nvPr>
        </p:nvGraphicFramePr>
        <p:xfrm>
          <a:off x="5141629" y="893443"/>
          <a:ext cx="6869431" cy="5760720"/>
        </p:xfrm>
        <a:graphic>
          <a:graphicData uri="http://schemas.openxmlformats.org/drawingml/2006/table">
            <a:tbl>
              <a:tblPr bandRow="1">
                <a:tableStyleId>{5C22544A-7EE6-4342-B048-85BDC9FD1C3A}</a:tableStyleId>
              </a:tblPr>
              <a:tblGrid>
                <a:gridCol w="6869431">
                  <a:extLst>
                    <a:ext uri="{9D8B030D-6E8A-4147-A177-3AD203B41FA5}">
                      <a16:colId xmlns:a16="http://schemas.microsoft.com/office/drawing/2014/main" val="4286244929"/>
                    </a:ext>
                  </a:extLst>
                </a:gridCol>
              </a:tblGrid>
              <a:tr h="3011471">
                <a:tc>
                  <a:txBody>
                    <a:bodyPr/>
                    <a:lstStyle/>
                    <a:p>
                      <a:pPr marL="0" marR="0" algn="l">
                        <a:spcBef>
                          <a:spcPts val="0"/>
                        </a:spcBef>
                        <a:spcAft>
                          <a:spcPts val="0"/>
                        </a:spcAft>
                      </a:pPr>
                      <a:r>
                        <a:rPr lang="en-US" sz="2000" b="1" dirty="0">
                          <a:effectLst/>
                        </a:rPr>
                        <a:t>ANALYSIS</a:t>
                      </a:r>
                    </a:p>
                    <a:p>
                      <a:pPr marL="0" marR="0" algn="l">
                        <a:spcBef>
                          <a:spcPts val="0"/>
                        </a:spcBef>
                        <a:spcAft>
                          <a:spcPts val="0"/>
                        </a:spcAft>
                      </a:pPr>
                      <a:endParaRPr lang="en-US" sz="2000" b="1" dirty="0">
                        <a:effectLst/>
                      </a:endParaRPr>
                    </a:p>
                    <a:p>
                      <a:pPr marL="0" marR="0" algn="l">
                        <a:spcBef>
                          <a:spcPts val="0"/>
                        </a:spcBef>
                        <a:spcAft>
                          <a:spcPts val="0"/>
                        </a:spcAft>
                      </a:pPr>
                      <a:r>
                        <a:rPr lang="en-US" sz="2000" dirty="0">
                          <a:effectLst/>
                        </a:rPr>
                        <a:t>Procurement planning is a practice that helps the procuring entity better forecast its future needs and inform the market about them.</a:t>
                      </a:r>
                    </a:p>
                    <a:p>
                      <a:pPr marL="0" marR="0" algn="l">
                        <a:spcBef>
                          <a:spcPts val="0"/>
                        </a:spcBef>
                        <a:spcAft>
                          <a:spcPts val="0"/>
                        </a:spcAft>
                      </a:pPr>
                      <a:endParaRPr lang="en-US" sz="2000" dirty="0">
                        <a:effectLst/>
                      </a:endParaRPr>
                    </a:p>
                    <a:p>
                      <a:pPr marL="0" marR="0" algn="l">
                        <a:spcBef>
                          <a:spcPts val="0"/>
                        </a:spcBef>
                        <a:spcAft>
                          <a:spcPts val="0"/>
                        </a:spcAft>
                      </a:pPr>
                      <a:r>
                        <a:rPr lang="en-US" sz="2000" b="1" dirty="0">
                          <a:effectLst/>
                        </a:rPr>
                        <a:t>Within the planning exercise, the procuring entity may consider pursuing specific policy goals and objectives such as gender mainstreaming or environmental sustainability. </a:t>
                      </a:r>
                    </a:p>
                    <a:p>
                      <a:pPr marL="0" marR="0" algn="l">
                        <a:spcBef>
                          <a:spcPts val="0"/>
                        </a:spcBef>
                        <a:spcAft>
                          <a:spcPts val="0"/>
                        </a:spcAft>
                      </a:pPr>
                      <a:r>
                        <a:rPr lang="en-US" sz="2000" b="1" dirty="0">
                          <a:effectLst/>
                        </a:rPr>
                        <a:t>It is during the planning stage that procuring entities may harness the  power of public procurement to shape markets to promote women’s entrepreneurship and economic empowerment.</a:t>
                      </a:r>
                    </a:p>
                    <a:p>
                      <a:pPr marL="0" marR="0" algn="l">
                        <a:spcBef>
                          <a:spcPts val="0"/>
                        </a:spcBef>
                        <a:spcAft>
                          <a:spcPts val="0"/>
                        </a:spcAft>
                      </a:pPr>
                      <a:r>
                        <a:rPr lang="en-US" sz="2000" dirty="0">
                          <a:effectLst/>
                        </a:rPr>
                        <a:t> </a:t>
                      </a:r>
                    </a:p>
                    <a:p>
                      <a:pPr marL="0" marR="0" algn="l">
                        <a:spcBef>
                          <a:spcPts val="0"/>
                        </a:spcBef>
                        <a:spcAft>
                          <a:spcPts val="0"/>
                        </a:spcAft>
                      </a:pPr>
                      <a:r>
                        <a:rPr lang="en-US" sz="2000" b="1" dirty="0">
                          <a:effectLst/>
                        </a:rPr>
                        <a:t>Procurement planning proceeds the preparation of the budget and thus allows the budgeting exercise to become an opportunity for reflecting on gender-equitable distribution of resources. </a:t>
                      </a:r>
                      <a:br>
                        <a:rPr lang="en-US" sz="1800" dirty="0">
                          <a:effectLst/>
                        </a:rPr>
                      </a:br>
                      <a:endParaRPr lang="en-US" sz="1800" dirty="0">
                        <a:effectLst/>
                        <a:latin typeface="Calibri" panose="020F0502020204030204" pitchFamily="34" charset="0"/>
                        <a:ea typeface="Calibri" panose="020F0502020204030204" pitchFamily="34" charset="0"/>
                      </a:endParaRPr>
                    </a:p>
                  </a:txBody>
                  <a:tcPr marL="42003" marR="42003"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79122994"/>
                  </a:ext>
                </a:extLst>
              </a:tr>
            </a:tbl>
          </a:graphicData>
        </a:graphic>
      </p:graphicFrame>
      <p:sp>
        <p:nvSpPr>
          <p:cNvPr id="7" name="TextBox 6">
            <a:extLst>
              <a:ext uri="{FF2B5EF4-FFF2-40B4-BE49-F238E27FC236}">
                <a16:creationId xmlns:a16="http://schemas.microsoft.com/office/drawing/2014/main" id="{CF6B07FF-9FD5-4ACA-96CA-D6EFB678517C}"/>
              </a:ext>
            </a:extLst>
          </p:cNvPr>
          <p:cNvSpPr txBox="1"/>
          <p:nvPr/>
        </p:nvSpPr>
        <p:spPr>
          <a:xfrm>
            <a:off x="315310" y="1468076"/>
            <a:ext cx="4456387" cy="3785652"/>
          </a:xfrm>
          <a:prstGeom prst="rect">
            <a:avLst/>
          </a:prstGeom>
          <a:noFill/>
        </p:spPr>
        <p:txBody>
          <a:bodyPr wrap="square">
            <a:spAutoFit/>
          </a:bodyPr>
          <a:lstStyle/>
          <a:p>
            <a:pPr marL="0" marR="0" algn="l">
              <a:spcBef>
                <a:spcPts val="0"/>
              </a:spcBef>
              <a:spcAft>
                <a:spcPts val="0"/>
              </a:spcAft>
            </a:pPr>
            <a:r>
              <a:rPr lang="en-US" sz="2000" b="1" dirty="0">
                <a:effectLst/>
              </a:rPr>
              <a:t>Article 11: Procurement Planning </a:t>
            </a:r>
            <a:endParaRPr lang="en-US" sz="2000" dirty="0">
              <a:effectLst/>
            </a:endParaRPr>
          </a:p>
          <a:p>
            <a:pPr marL="0" marR="0" algn="l">
              <a:spcBef>
                <a:spcPts val="0"/>
              </a:spcBef>
              <a:spcAft>
                <a:spcPts val="0"/>
              </a:spcAft>
            </a:pPr>
            <a:r>
              <a:rPr lang="en-US" sz="2000" dirty="0">
                <a:effectLst/>
              </a:rPr>
              <a:t>2. The procuring entity shall determine its needs and prepare its annual plan for the coming year while planning its expenditures. The estimated total value shall be determined in accordance with the funds required in its budget proposal. (…)</a:t>
            </a:r>
          </a:p>
          <a:p>
            <a:pPr marL="0" marR="0" algn="l">
              <a:spcBef>
                <a:spcPts val="0"/>
              </a:spcBef>
              <a:spcAft>
                <a:spcPts val="0"/>
              </a:spcAft>
            </a:pPr>
            <a:r>
              <a:rPr lang="en-US" sz="2000" dirty="0">
                <a:effectLst/>
              </a:rPr>
              <a:t>A plan can be annual or multi-year in case it involves projects that require scheduling commitments in a medium- or long-term framework,…</a:t>
            </a:r>
            <a:endParaRPr lang="en-US" sz="2000" dirty="0">
              <a:effectLst/>
              <a:latin typeface="Calibri" panose="020F0502020204030204" pitchFamily="34" charset="0"/>
              <a:ea typeface="Calibri" panose="020F0502020204030204" pitchFamily="34" charset="0"/>
            </a:endParaRPr>
          </a:p>
        </p:txBody>
      </p:sp>
      <p:pic>
        <p:nvPicPr>
          <p:cNvPr id="8" name="Picture 7">
            <a:extLst>
              <a:ext uri="{FF2B5EF4-FFF2-40B4-BE49-F238E27FC236}">
                <a16:creationId xmlns:a16="http://schemas.microsoft.com/office/drawing/2014/main" id="{BC127EA3-51CB-4148-84FB-62AFF6BB6F5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8224" y="6420164"/>
            <a:ext cx="809772" cy="405419"/>
          </a:xfrm>
          <a:prstGeom prst="rect">
            <a:avLst/>
          </a:prstGeom>
          <a:noFill/>
          <a:ln>
            <a:noFill/>
          </a:ln>
        </p:spPr>
      </p:pic>
    </p:spTree>
    <p:extLst>
      <p:ext uri="{BB962C8B-B14F-4D97-AF65-F5344CB8AC3E}">
        <p14:creationId xmlns:p14="http://schemas.microsoft.com/office/powerpoint/2010/main" val="1470244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382228" y="6487779"/>
            <a:ext cx="809772" cy="370221"/>
          </a:xfrm>
        </p:spPr>
        <p:txBody>
          <a:bodyPr/>
          <a:lstStyle/>
          <a:p>
            <a:fld id="{3A98EE3D-8CD1-4C3F-BD1C-C98C9596463C}" type="slidenum">
              <a:rPr lang="en-US" smtClean="0"/>
              <a:t>18</a:t>
            </a:fld>
            <a:endParaRPr lang="en-US" dirty="0"/>
          </a:p>
        </p:txBody>
      </p:sp>
      <p:sp>
        <p:nvSpPr>
          <p:cNvPr id="9" name="Title 8">
            <a:extLst>
              <a:ext uri="{FF2B5EF4-FFF2-40B4-BE49-F238E27FC236}">
                <a16:creationId xmlns:a16="http://schemas.microsoft.com/office/drawing/2014/main" id="{01B1D3DD-9C57-47AC-967E-2FE799D4D0F0}"/>
              </a:ext>
            </a:extLst>
          </p:cNvPr>
          <p:cNvSpPr>
            <a:spLocks noGrp="1"/>
          </p:cNvSpPr>
          <p:nvPr>
            <p:ph type="title"/>
          </p:nvPr>
        </p:nvSpPr>
        <p:spPr>
          <a:xfrm>
            <a:off x="906208" y="304482"/>
            <a:ext cx="10476020" cy="822960"/>
          </a:xfrm>
        </p:spPr>
        <p:txBody>
          <a:bodyPr>
            <a:normAutofit/>
          </a:bodyPr>
          <a:lstStyle/>
          <a:p>
            <a:r>
              <a:rPr lang="en-US" sz="3200" dirty="0"/>
              <a:t>Articles’ analysis</a:t>
            </a:r>
          </a:p>
        </p:txBody>
      </p:sp>
      <p:graphicFrame>
        <p:nvGraphicFramePr>
          <p:cNvPr id="3" name="Table 2">
            <a:extLst>
              <a:ext uri="{FF2B5EF4-FFF2-40B4-BE49-F238E27FC236}">
                <a16:creationId xmlns:a16="http://schemas.microsoft.com/office/drawing/2014/main" id="{AE737EBE-A566-4A2D-8404-ADB28DE5C0CB}"/>
              </a:ext>
            </a:extLst>
          </p:cNvPr>
          <p:cNvGraphicFramePr>
            <a:graphicFrameLocks noGrp="1"/>
          </p:cNvGraphicFramePr>
          <p:nvPr>
            <p:extLst>
              <p:ext uri="{D42A27DB-BD31-4B8C-83A1-F6EECF244321}">
                <p14:modId xmlns:p14="http://schemas.microsoft.com/office/powerpoint/2010/main" val="1228020869"/>
              </p:ext>
            </p:extLst>
          </p:nvPr>
        </p:nvGraphicFramePr>
        <p:xfrm>
          <a:off x="5486400" y="1142999"/>
          <a:ext cx="6435078" cy="4572000"/>
        </p:xfrm>
        <a:graphic>
          <a:graphicData uri="http://schemas.openxmlformats.org/drawingml/2006/table">
            <a:tbl>
              <a:tblPr bandRow="1">
                <a:tableStyleId>{5C22544A-7EE6-4342-B048-85BDC9FD1C3A}</a:tableStyleId>
              </a:tblPr>
              <a:tblGrid>
                <a:gridCol w="6435078">
                  <a:extLst>
                    <a:ext uri="{9D8B030D-6E8A-4147-A177-3AD203B41FA5}">
                      <a16:colId xmlns:a16="http://schemas.microsoft.com/office/drawing/2014/main" val="2732292124"/>
                    </a:ext>
                  </a:extLst>
                </a:gridCol>
              </a:tblGrid>
              <a:tr h="0">
                <a:tc>
                  <a:txBody>
                    <a:bodyPr/>
                    <a:lstStyle/>
                    <a:p>
                      <a:pPr marL="0" marR="0" algn="l">
                        <a:spcBef>
                          <a:spcPts val="0"/>
                        </a:spcBef>
                        <a:spcAft>
                          <a:spcPts val="0"/>
                        </a:spcAft>
                      </a:pPr>
                      <a:r>
                        <a:rPr lang="en-US" sz="2000" b="1" dirty="0">
                          <a:effectLst/>
                        </a:rPr>
                        <a:t>ANALYSIS</a:t>
                      </a:r>
                      <a:br>
                        <a:rPr lang="en-US" sz="2000" b="1" dirty="0">
                          <a:effectLst/>
                        </a:rPr>
                      </a:br>
                      <a:endParaRPr lang="en-US" sz="2000" b="1" dirty="0">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effectLst/>
                        </a:rPr>
                        <a:t>WSMEs in Lebanon were excluded from the procurement market because allotment was not permitted, and large suppliers favored.</a:t>
                      </a:r>
                    </a:p>
                    <a:p>
                      <a:pPr marL="0" marR="0" algn="just">
                        <a:spcBef>
                          <a:spcPts val="0"/>
                        </a:spcBef>
                        <a:spcAft>
                          <a:spcPts val="0"/>
                        </a:spcAft>
                      </a:pPr>
                      <a:endParaRPr lang="en-US" sz="2000" b="1" dirty="0">
                        <a:effectLst/>
                      </a:endParaRPr>
                    </a:p>
                    <a:p>
                      <a:pPr marL="0" marR="0" algn="just">
                        <a:spcBef>
                          <a:spcPts val="0"/>
                        </a:spcBef>
                        <a:spcAft>
                          <a:spcPts val="0"/>
                        </a:spcAft>
                      </a:pPr>
                      <a:r>
                        <a:rPr lang="en-US" sz="2000" b="1" dirty="0">
                          <a:effectLst/>
                        </a:rPr>
                        <a:t>Allowing for the division of procurement into independent lots ultimately increases the number of public procurement opportunities available for WSMEs to participate. It makes it possible for small businesses to submit bids for the specific lot that is within its capacity and area of specialization.</a:t>
                      </a:r>
                    </a:p>
                    <a:p>
                      <a:pPr marL="0" marR="0" algn="just">
                        <a:spcBef>
                          <a:spcPts val="0"/>
                        </a:spcBef>
                        <a:spcAft>
                          <a:spcPts val="0"/>
                        </a:spcAft>
                      </a:pPr>
                      <a:r>
                        <a:rPr lang="en-US" sz="2000" dirty="0">
                          <a:effectLst/>
                        </a:rPr>
                        <a:t> </a:t>
                      </a:r>
                    </a:p>
                    <a:p>
                      <a:pPr marL="0" marR="0" algn="just">
                        <a:spcBef>
                          <a:spcPts val="0"/>
                        </a:spcBef>
                        <a:spcAft>
                          <a:spcPts val="0"/>
                        </a:spcAft>
                      </a:pPr>
                      <a:r>
                        <a:rPr lang="en-US" sz="2000" b="1" dirty="0">
                          <a:effectLst/>
                        </a:rPr>
                        <a:t>Allotment is to be used when a development policy is to be applied; it may serve  gender-responsive policies.</a:t>
                      </a:r>
                    </a:p>
                  </a:txBody>
                  <a:tcPr marL="73025" marR="73025" marT="0" marB="0"/>
                </a:tc>
                <a:extLst>
                  <a:ext uri="{0D108BD9-81ED-4DB2-BD59-A6C34878D82A}">
                    <a16:rowId xmlns:a16="http://schemas.microsoft.com/office/drawing/2014/main" val="3697441597"/>
                  </a:ext>
                </a:extLst>
              </a:tr>
            </a:tbl>
          </a:graphicData>
        </a:graphic>
      </p:graphicFrame>
      <p:sp>
        <p:nvSpPr>
          <p:cNvPr id="7" name="TextBox 6">
            <a:extLst>
              <a:ext uri="{FF2B5EF4-FFF2-40B4-BE49-F238E27FC236}">
                <a16:creationId xmlns:a16="http://schemas.microsoft.com/office/drawing/2014/main" id="{717B797E-4297-438D-8B02-05480CC5C24F}"/>
              </a:ext>
            </a:extLst>
          </p:cNvPr>
          <p:cNvSpPr txBox="1"/>
          <p:nvPr/>
        </p:nvSpPr>
        <p:spPr>
          <a:xfrm>
            <a:off x="270522" y="1690062"/>
            <a:ext cx="4574747" cy="3477875"/>
          </a:xfrm>
          <a:prstGeom prst="rect">
            <a:avLst/>
          </a:prstGeom>
          <a:noFill/>
        </p:spPr>
        <p:txBody>
          <a:bodyPr wrap="square">
            <a:spAutoFit/>
          </a:bodyPr>
          <a:lstStyle/>
          <a:p>
            <a:pPr marL="0" marR="0" algn="just">
              <a:spcBef>
                <a:spcPts val="0"/>
              </a:spcBef>
              <a:spcAft>
                <a:spcPts val="0"/>
              </a:spcAft>
            </a:pPr>
            <a:r>
              <a:rPr lang="en-US" sz="2000" b="1" dirty="0">
                <a:effectLst/>
              </a:rPr>
              <a:t>Article 14: Division of the procurement into lots</a:t>
            </a:r>
            <a:endParaRPr lang="en-US" sz="2000" dirty="0">
              <a:effectLst/>
            </a:endParaRPr>
          </a:p>
          <a:p>
            <a:pPr marL="38100" marR="0" indent="-57150" algn="just">
              <a:spcBef>
                <a:spcPts val="0"/>
              </a:spcBef>
              <a:spcAft>
                <a:spcPts val="0"/>
              </a:spcAft>
            </a:pPr>
            <a:r>
              <a:rPr lang="en-US" sz="2000" dirty="0">
                <a:effectLst/>
              </a:rPr>
              <a:t>1. A procuring entity is entitled to divide the procurement into independent portions only in the following two cases:</a:t>
            </a:r>
          </a:p>
          <a:p>
            <a:pPr marL="461963" marR="0" algn="just">
              <a:spcBef>
                <a:spcPts val="0"/>
              </a:spcBef>
              <a:spcAft>
                <a:spcPts val="0"/>
              </a:spcAft>
            </a:pPr>
            <a:r>
              <a:rPr lang="en-US" sz="2000" dirty="0">
                <a:effectLst/>
              </a:rPr>
              <a:t>a. Where the nature of works, goods or services requires such division and where there are clear justifications.</a:t>
            </a:r>
            <a:br>
              <a:rPr lang="en-US" sz="2000" dirty="0">
                <a:effectLst/>
              </a:rPr>
            </a:br>
            <a:r>
              <a:rPr lang="en-US" sz="2000" dirty="0">
                <a:effectLst/>
              </a:rPr>
              <a:t>b. When implementing government development policies (participation of SMEs in public procurement)</a:t>
            </a:r>
          </a:p>
        </p:txBody>
      </p:sp>
    </p:spTree>
    <p:extLst>
      <p:ext uri="{BB962C8B-B14F-4D97-AF65-F5344CB8AC3E}">
        <p14:creationId xmlns:p14="http://schemas.microsoft.com/office/powerpoint/2010/main" val="2917605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382228" y="6487779"/>
            <a:ext cx="809772" cy="370221"/>
          </a:xfrm>
        </p:spPr>
        <p:txBody>
          <a:bodyPr/>
          <a:lstStyle/>
          <a:p>
            <a:fld id="{3A98EE3D-8CD1-4C3F-BD1C-C98C9596463C}" type="slidenum">
              <a:rPr lang="en-US" smtClean="0"/>
              <a:t>19</a:t>
            </a:fld>
            <a:endParaRPr lang="en-US" dirty="0"/>
          </a:p>
        </p:txBody>
      </p:sp>
      <p:sp>
        <p:nvSpPr>
          <p:cNvPr id="9" name="Title 8">
            <a:extLst>
              <a:ext uri="{FF2B5EF4-FFF2-40B4-BE49-F238E27FC236}">
                <a16:creationId xmlns:a16="http://schemas.microsoft.com/office/drawing/2014/main" id="{01B1D3DD-9C57-47AC-967E-2FE799D4D0F0}"/>
              </a:ext>
            </a:extLst>
          </p:cNvPr>
          <p:cNvSpPr>
            <a:spLocks noGrp="1"/>
          </p:cNvSpPr>
          <p:nvPr>
            <p:ph type="title"/>
          </p:nvPr>
        </p:nvSpPr>
        <p:spPr>
          <a:xfrm>
            <a:off x="906208" y="304482"/>
            <a:ext cx="10476020" cy="822960"/>
          </a:xfrm>
        </p:spPr>
        <p:txBody>
          <a:bodyPr>
            <a:normAutofit/>
          </a:bodyPr>
          <a:lstStyle/>
          <a:p>
            <a:r>
              <a:rPr lang="en-US" sz="3200" dirty="0"/>
              <a:t>Articles’ analysis</a:t>
            </a:r>
          </a:p>
        </p:txBody>
      </p:sp>
      <p:graphicFrame>
        <p:nvGraphicFramePr>
          <p:cNvPr id="2" name="Table 1">
            <a:extLst>
              <a:ext uri="{FF2B5EF4-FFF2-40B4-BE49-F238E27FC236}">
                <a16:creationId xmlns:a16="http://schemas.microsoft.com/office/drawing/2014/main" id="{F820FCFB-1F02-448A-980C-DC83AAA9D1EF}"/>
              </a:ext>
            </a:extLst>
          </p:cNvPr>
          <p:cNvGraphicFramePr>
            <a:graphicFrameLocks noGrp="1"/>
          </p:cNvGraphicFramePr>
          <p:nvPr>
            <p:extLst>
              <p:ext uri="{D42A27DB-BD31-4B8C-83A1-F6EECF244321}">
                <p14:modId xmlns:p14="http://schemas.microsoft.com/office/powerpoint/2010/main" val="1861791918"/>
              </p:ext>
            </p:extLst>
          </p:nvPr>
        </p:nvGraphicFramePr>
        <p:xfrm>
          <a:off x="5775196" y="1127442"/>
          <a:ext cx="6011918" cy="5212080"/>
        </p:xfrm>
        <a:graphic>
          <a:graphicData uri="http://schemas.openxmlformats.org/drawingml/2006/table">
            <a:tbl>
              <a:tblPr bandRow="1">
                <a:tableStyleId>{5C22544A-7EE6-4342-B048-85BDC9FD1C3A}</a:tableStyleId>
              </a:tblPr>
              <a:tblGrid>
                <a:gridCol w="6011918">
                  <a:extLst>
                    <a:ext uri="{9D8B030D-6E8A-4147-A177-3AD203B41FA5}">
                      <a16:colId xmlns:a16="http://schemas.microsoft.com/office/drawing/2014/main" val="1412346445"/>
                    </a:ext>
                  </a:extLst>
                </a:gridCol>
              </a:tblGrid>
              <a:tr h="3719075">
                <a:tc>
                  <a:txBody>
                    <a:bodyPr/>
                    <a:lstStyle/>
                    <a:p>
                      <a:pPr marL="0" marR="0" algn="just">
                        <a:spcBef>
                          <a:spcPts val="0"/>
                        </a:spcBef>
                        <a:spcAft>
                          <a:spcPts val="0"/>
                        </a:spcAft>
                      </a:pPr>
                      <a:r>
                        <a:rPr lang="en-US" sz="1800" b="1" dirty="0">
                          <a:effectLst/>
                        </a:rPr>
                        <a:t>ANALYSIS</a:t>
                      </a:r>
                    </a:p>
                    <a:p>
                      <a:pPr marL="0" marR="0" algn="just">
                        <a:spcBef>
                          <a:spcPts val="0"/>
                        </a:spcBef>
                        <a:spcAft>
                          <a:spcPts val="0"/>
                        </a:spcAft>
                      </a:pPr>
                      <a:endParaRPr lang="en-US" sz="1800" b="1" dirty="0">
                        <a:effectLst/>
                      </a:endParaRPr>
                    </a:p>
                    <a:p>
                      <a:pPr marL="0" marR="0" algn="just">
                        <a:spcBef>
                          <a:spcPts val="0"/>
                        </a:spcBef>
                        <a:spcAft>
                          <a:spcPts val="0"/>
                        </a:spcAft>
                      </a:pPr>
                      <a:r>
                        <a:rPr lang="en-US" sz="1800" b="1" dirty="0">
                          <a:effectLst/>
                        </a:rPr>
                        <a:t>Article 15 recognizes the need for the public sector to constantly pursue sustainable development policies when it comes to public procurement operations </a:t>
                      </a:r>
                      <a:r>
                        <a:rPr lang="en-US" sz="1800" b="0" dirty="0">
                          <a:effectLst/>
                        </a:rPr>
                        <a:t>(using procurement in a strategic way to support women’s enterprises through for example a “buy from women-owned” approach, focusing on enterprises certified to be owned or led by women.)</a:t>
                      </a:r>
                    </a:p>
                    <a:p>
                      <a:pPr marL="0" marR="0" algn="just">
                        <a:spcBef>
                          <a:spcPts val="0"/>
                        </a:spcBef>
                        <a:spcAft>
                          <a:spcPts val="0"/>
                        </a:spcAft>
                      </a:pPr>
                      <a:r>
                        <a:rPr lang="en-US" sz="1800" dirty="0">
                          <a:effectLst/>
                        </a:rPr>
                        <a:t> </a:t>
                      </a:r>
                    </a:p>
                    <a:p>
                      <a:pPr marL="0" marR="0" algn="just">
                        <a:spcBef>
                          <a:spcPts val="0"/>
                        </a:spcBef>
                        <a:spcAft>
                          <a:spcPts val="0"/>
                        </a:spcAft>
                      </a:pPr>
                      <a:r>
                        <a:rPr lang="en-US" sz="1800" b="1" dirty="0">
                          <a:effectLst/>
                        </a:rPr>
                        <a:t>Secondary legislations may be developed to:</a:t>
                      </a:r>
                    </a:p>
                    <a:p>
                      <a:pPr marL="285750" marR="0" indent="-285750" algn="just">
                        <a:spcBef>
                          <a:spcPts val="0"/>
                        </a:spcBef>
                        <a:spcAft>
                          <a:spcPts val="0"/>
                        </a:spcAft>
                        <a:buFont typeface="Arial" panose="020B0604020202020204" pitchFamily="34" charset="0"/>
                        <a:buChar char="•"/>
                      </a:pPr>
                      <a:r>
                        <a:rPr lang="en-US" sz="1800" b="1" dirty="0">
                          <a:effectLst/>
                        </a:rPr>
                        <a:t>setting aside 20% of PP for women-owned businesses</a:t>
                      </a:r>
                    </a:p>
                    <a:p>
                      <a:pPr marL="285750" marR="0" indent="-285750" algn="just">
                        <a:spcBef>
                          <a:spcPts val="0"/>
                        </a:spcBef>
                        <a:spcAft>
                          <a:spcPts val="0"/>
                        </a:spcAft>
                        <a:buFont typeface="Arial" panose="020B0604020202020204" pitchFamily="34" charset="0"/>
                        <a:buChar char="•"/>
                      </a:pPr>
                      <a:r>
                        <a:rPr lang="en-US" sz="1800" b="1" dirty="0">
                          <a:effectLst/>
                        </a:rPr>
                        <a:t>opening PP opportunities for targeted sectors where the concentration of women-led &amp; owned businesses is high</a:t>
                      </a:r>
                    </a:p>
                    <a:p>
                      <a:pPr marL="285750" marR="0" indent="-285750" algn="just">
                        <a:spcBef>
                          <a:spcPts val="0"/>
                        </a:spcBef>
                        <a:spcAft>
                          <a:spcPts val="0"/>
                        </a:spcAft>
                        <a:buFont typeface="Arial" panose="020B0604020202020204" pitchFamily="34" charset="0"/>
                        <a:buChar char="•"/>
                      </a:pPr>
                      <a:r>
                        <a:rPr lang="en-US" sz="1800" b="1" dirty="0">
                          <a:effectLst/>
                        </a:rPr>
                        <a:t>setting tax exemption policies for WSMEs winning public contracts</a:t>
                      </a:r>
                      <a:r>
                        <a:rPr lang="en-US" sz="1800" dirty="0">
                          <a:effectLst/>
                        </a:rPr>
                        <a:t>. </a:t>
                      </a:r>
                    </a:p>
                    <a:p>
                      <a:pPr marL="0" marR="0" algn="just">
                        <a:spcBef>
                          <a:spcPts val="0"/>
                        </a:spcBef>
                        <a:spcAft>
                          <a:spcPts val="0"/>
                        </a:spcAft>
                      </a:pPr>
                      <a:r>
                        <a:rPr lang="en-US" sz="1800" dirty="0">
                          <a:effectLst/>
                        </a:rPr>
                        <a:t>  </a:t>
                      </a:r>
                    </a:p>
                    <a:p>
                      <a:pPr marL="0" marR="0" algn="just">
                        <a:spcBef>
                          <a:spcPts val="0"/>
                        </a:spcBef>
                        <a:spcAft>
                          <a:spcPts val="0"/>
                        </a:spcAft>
                      </a:pPr>
                      <a:r>
                        <a:rPr lang="en-US" sz="1800" dirty="0">
                          <a:effectLst/>
                        </a:rPr>
                        <a:t>To maximize the benefits of such practices, </a:t>
                      </a:r>
                      <a:r>
                        <a:rPr lang="en-US" sz="1800" b="1" dirty="0">
                          <a:effectLst/>
                        </a:rPr>
                        <a:t>they need to be regulated through decrees to be issued by Council of Ministers at the suggestion of the Public Procurement Authority</a:t>
                      </a:r>
                      <a:r>
                        <a:rPr lang="en-US" sz="1800" dirty="0">
                          <a:effectLst/>
                        </a:rPr>
                        <a:t>.</a:t>
                      </a:r>
                      <a:endParaRPr lang="en-US" sz="1800" dirty="0">
                        <a:effectLst/>
                        <a:latin typeface="Calibri" panose="020F0502020204030204" pitchFamily="34" charset="0"/>
                        <a:ea typeface="Calibri" panose="020F0502020204030204" pitchFamily="34" charset="0"/>
                      </a:endParaRPr>
                    </a:p>
                  </a:txBody>
                  <a:tcPr marL="56908" marR="56908" marT="0" marB="0"/>
                </a:tc>
                <a:extLst>
                  <a:ext uri="{0D108BD9-81ED-4DB2-BD59-A6C34878D82A}">
                    <a16:rowId xmlns:a16="http://schemas.microsoft.com/office/drawing/2014/main" val="3573721838"/>
                  </a:ext>
                </a:extLst>
              </a:tr>
            </a:tbl>
          </a:graphicData>
        </a:graphic>
      </p:graphicFrame>
      <p:sp>
        <p:nvSpPr>
          <p:cNvPr id="7" name="TextBox 6">
            <a:extLst>
              <a:ext uri="{FF2B5EF4-FFF2-40B4-BE49-F238E27FC236}">
                <a16:creationId xmlns:a16="http://schemas.microsoft.com/office/drawing/2014/main" id="{EF08C360-3F9F-46B5-B1F8-3BCF6F38BC1B}"/>
              </a:ext>
            </a:extLst>
          </p:cNvPr>
          <p:cNvSpPr txBox="1"/>
          <p:nvPr/>
        </p:nvSpPr>
        <p:spPr>
          <a:xfrm>
            <a:off x="380219" y="1189038"/>
            <a:ext cx="5032608" cy="4862870"/>
          </a:xfrm>
          <a:prstGeom prst="rect">
            <a:avLst/>
          </a:prstGeom>
          <a:noFill/>
        </p:spPr>
        <p:txBody>
          <a:bodyPr wrap="square">
            <a:spAutoFit/>
          </a:bodyPr>
          <a:lstStyle/>
          <a:p>
            <a:pPr marL="0" marR="0" algn="just">
              <a:spcBef>
                <a:spcPts val="0"/>
              </a:spcBef>
              <a:spcAft>
                <a:spcPts val="0"/>
              </a:spcAft>
            </a:pPr>
            <a:r>
              <a:rPr lang="en-US" sz="2000" b="1" dirty="0">
                <a:effectLst/>
              </a:rPr>
              <a:t>Article 15: Sustainability and development policies</a:t>
            </a:r>
            <a:endParaRPr lang="en-US" sz="2000" dirty="0">
              <a:effectLst/>
            </a:endParaRPr>
          </a:p>
          <a:p>
            <a:pPr marL="0" marR="0" algn="just">
              <a:spcBef>
                <a:spcPts val="0"/>
              </a:spcBef>
              <a:spcAft>
                <a:spcPts val="0"/>
              </a:spcAft>
            </a:pPr>
            <a:r>
              <a:rPr lang="en-US" sz="1800" dirty="0">
                <a:effectLst/>
              </a:rPr>
              <a:t>1. Where possible, procuring entities shall adopt SPP to direct the procurement power of the State towards sustainable goods and services (…) while ensuring a balance between the potential benefits and achieving the best value of spending public.                          </a:t>
            </a:r>
          </a:p>
          <a:p>
            <a:pPr marL="0" marR="0" algn="just">
              <a:spcBef>
                <a:spcPts val="0"/>
              </a:spcBef>
              <a:spcAft>
                <a:spcPts val="0"/>
              </a:spcAft>
            </a:pPr>
            <a:r>
              <a:rPr lang="en-US" sz="1800" dirty="0">
                <a:effectLst/>
              </a:rPr>
              <a:t>2. Where possible, bidding shall be made on the basis of lots, and the bidding documents shall specify the number and nature of such lots or groups and the requirements for participation in a lot or group of the procurement and the manner in which the contract is awarded, for the purpose of guaranteeing social and economic benefits. The sustainable public procurement rules and policies shall be set by decrees issued by the Council of Ministers.</a:t>
            </a:r>
            <a:endParaRPr lang="en-US" sz="1800" dirty="0">
              <a:effectLst/>
              <a:latin typeface="Calibri" panose="020F0502020204030204" pitchFamily="34" charset="0"/>
              <a:ea typeface="Calibri" panose="020F0502020204030204" pitchFamily="34" charset="0"/>
            </a:endParaRPr>
          </a:p>
        </p:txBody>
      </p:sp>
      <p:pic>
        <p:nvPicPr>
          <p:cNvPr id="8" name="Picture 7">
            <a:extLst>
              <a:ext uri="{FF2B5EF4-FFF2-40B4-BE49-F238E27FC236}">
                <a16:creationId xmlns:a16="http://schemas.microsoft.com/office/drawing/2014/main" id="{29276DF8-C8B6-4A72-8B03-995E978CCC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8224" y="6420164"/>
            <a:ext cx="809772" cy="405419"/>
          </a:xfrm>
          <a:prstGeom prst="rect">
            <a:avLst/>
          </a:prstGeom>
          <a:noFill/>
          <a:ln>
            <a:noFill/>
          </a:ln>
        </p:spPr>
      </p:pic>
    </p:spTree>
    <p:extLst>
      <p:ext uri="{BB962C8B-B14F-4D97-AF65-F5344CB8AC3E}">
        <p14:creationId xmlns:p14="http://schemas.microsoft.com/office/powerpoint/2010/main" val="755686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3820398-8D1F-4543-ABA0-7A67C38769B3}"/>
              </a:ext>
            </a:extLst>
          </p:cNvPr>
          <p:cNvSpPr/>
          <p:nvPr/>
        </p:nvSpPr>
        <p:spPr>
          <a:xfrm>
            <a:off x="1735138" y="3568700"/>
            <a:ext cx="8721725" cy="2308225"/>
          </a:xfrm>
          <a:prstGeom prst="rect">
            <a:avLst/>
          </a:prstGeom>
          <a:solidFill>
            <a:srgbClr val="698667"/>
          </a:solidFill>
          <a:ln>
            <a:solidFill>
              <a:srgbClr val="698667"/>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15" name="Rectangle 14">
            <a:extLst>
              <a:ext uri="{FF2B5EF4-FFF2-40B4-BE49-F238E27FC236}">
                <a16:creationId xmlns:a16="http://schemas.microsoft.com/office/drawing/2014/main" id="{45757C57-BBBA-44C6-9A4D-12F5D1E400AA}"/>
              </a:ext>
            </a:extLst>
          </p:cNvPr>
          <p:cNvSpPr/>
          <p:nvPr/>
        </p:nvSpPr>
        <p:spPr>
          <a:xfrm>
            <a:off x="3536950" y="3469101"/>
            <a:ext cx="5118100" cy="125666"/>
          </a:xfrm>
          <a:prstGeom prst="rect">
            <a:avLst/>
          </a:prstGeom>
          <a:solidFill>
            <a:srgbClr val="495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Title 3"/>
          <p:cNvSpPr>
            <a:spLocks noGrp="1"/>
          </p:cNvSpPr>
          <p:nvPr>
            <p:ph type="title"/>
          </p:nvPr>
        </p:nvSpPr>
        <p:spPr>
          <a:xfrm>
            <a:off x="1735137" y="3823855"/>
            <a:ext cx="8721724" cy="1698421"/>
          </a:xfrm>
        </p:spPr>
        <p:txBody>
          <a:bodyPr>
            <a:normAutofit fontScale="90000"/>
          </a:bodyPr>
          <a:lstStyle/>
          <a:p>
            <a:r>
              <a:rPr lang="fr-FR" sz="4000" dirty="0">
                <a:latin typeface="Arial" panose="020B0604020202020204" pitchFamily="34" charset="0"/>
                <a:cs typeface="Arial" panose="020B0604020202020204" pitchFamily="34" charset="0"/>
              </a:rPr>
              <a:t>I. </a:t>
            </a:r>
            <a:br>
              <a:rPr lang="fr-FR" sz="4000" dirty="0">
                <a:latin typeface="Arial" panose="020B0604020202020204" pitchFamily="34" charset="0"/>
                <a:cs typeface="Arial" panose="020B0604020202020204" pitchFamily="34" charset="0"/>
              </a:rPr>
            </a:br>
            <a:r>
              <a:rPr lang="fr-FR" sz="4000" dirty="0" err="1">
                <a:latin typeface="Arial" panose="020B0604020202020204" pitchFamily="34" charset="0"/>
                <a:cs typeface="Arial" panose="020B0604020202020204" pitchFamily="34" charset="0"/>
              </a:rPr>
              <a:t>Why</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is</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Procurement</a:t>
            </a:r>
            <a:r>
              <a:rPr lang="fr-FR" sz="4000" dirty="0">
                <a:latin typeface="Arial" panose="020B0604020202020204" pitchFamily="34" charset="0"/>
                <a:cs typeface="Arial" panose="020B0604020202020204" pitchFamily="34" charset="0"/>
              </a:rPr>
              <a:t> Reform Key to the Economy and Society?</a:t>
            </a:r>
          </a:p>
        </p:txBody>
      </p:sp>
      <p:sp>
        <p:nvSpPr>
          <p:cNvPr id="13" name="Slide Number Placeholder 12"/>
          <p:cNvSpPr>
            <a:spLocks noGrp="1"/>
          </p:cNvSpPr>
          <p:nvPr>
            <p:ph type="sldNum" sz="quarter" idx="12"/>
          </p:nvPr>
        </p:nvSpPr>
        <p:spPr/>
        <p:txBody>
          <a:bodyPr/>
          <a:lstStyle/>
          <a:p>
            <a:fld id="{3A98EE3D-8CD1-4C3F-BD1C-C98C9596463C}" type="slidenum">
              <a:rPr lang="en-US" noProof="0" smtClean="0"/>
              <a:pPr/>
              <a:t>2</a:t>
            </a:fld>
            <a:endParaRPr lang="en-US" noProof="0" dirty="0"/>
          </a:p>
        </p:txBody>
      </p:sp>
    </p:spTree>
    <p:extLst>
      <p:ext uri="{BB962C8B-B14F-4D97-AF65-F5344CB8AC3E}">
        <p14:creationId xmlns:p14="http://schemas.microsoft.com/office/powerpoint/2010/main" val="3976855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382228" y="6487779"/>
            <a:ext cx="809772" cy="370221"/>
          </a:xfrm>
        </p:spPr>
        <p:txBody>
          <a:bodyPr/>
          <a:lstStyle/>
          <a:p>
            <a:fld id="{3A98EE3D-8CD1-4C3F-BD1C-C98C9596463C}" type="slidenum">
              <a:rPr lang="en-US" smtClean="0"/>
              <a:t>20</a:t>
            </a:fld>
            <a:endParaRPr lang="en-US" dirty="0"/>
          </a:p>
        </p:txBody>
      </p:sp>
      <p:sp>
        <p:nvSpPr>
          <p:cNvPr id="9" name="Title 8">
            <a:extLst>
              <a:ext uri="{FF2B5EF4-FFF2-40B4-BE49-F238E27FC236}">
                <a16:creationId xmlns:a16="http://schemas.microsoft.com/office/drawing/2014/main" id="{01B1D3DD-9C57-47AC-967E-2FE799D4D0F0}"/>
              </a:ext>
            </a:extLst>
          </p:cNvPr>
          <p:cNvSpPr>
            <a:spLocks noGrp="1"/>
          </p:cNvSpPr>
          <p:nvPr>
            <p:ph type="title"/>
          </p:nvPr>
        </p:nvSpPr>
        <p:spPr>
          <a:xfrm>
            <a:off x="906208" y="304482"/>
            <a:ext cx="10476020" cy="822960"/>
          </a:xfrm>
        </p:spPr>
        <p:txBody>
          <a:bodyPr>
            <a:normAutofit/>
          </a:bodyPr>
          <a:lstStyle/>
          <a:p>
            <a:r>
              <a:rPr lang="en-US" sz="3200" dirty="0"/>
              <a:t>Articles’ analysis</a:t>
            </a:r>
          </a:p>
        </p:txBody>
      </p:sp>
      <p:graphicFrame>
        <p:nvGraphicFramePr>
          <p:cNvPr id="3" name="Table 2">
            <a:extLst>
              <a:ext uri="{FF2B5EF4-FFF2-40B4-BE49-F238E27FC236}">
                <a16:creationId xmlns:a16="http://schemas.microsoft.com/office/drawing/2014/main" id="{95F5F033-E900-4E19-9F2F-7946932DABD1}"/>
              </a:ext>
            </a:extLst>
          </p:cNvPr>
          <p:cNvGraphicFramePr>
            <a:graphicFrameLocks noGrp="1"/>
          </p:cNvGraphicFramePr>
          <p:nvPr>
            <p:extLst>
              <p:ext uri="{D42A27DB-BD31-4B8C-83A1-F6EECF244321}">
                <p14:modId xmlns:p14="http://schemas.microsoft.com/office/powerpoint/2010/main" val="1106585298"/>
              </p:ext>
            </p:extLst>
          </p:nvPr>
        </p:nvGraphicFramePr>
        <p:xfrm>
          <a:off x="5665096" y="1441273"/>
          <a:ext cx="6282900" cy="5181600"/>
        </p:xfrm>
        <a:graphic>
          <a:graphicData uri="http://schemas.openxmlformats.org/drawingml/2006/table">
            <a:tbl>
              <a:tblPr bandRow="1">
                <a:tableStyleId>{5C22544A-7EE6-4342-B048-85BDC9FD1C3A}</a:tableStyleId>
              </a:tblPr>
              <a:tblGrid>
                <a:gridCol w="6282900">
                  <a:extLst>
                    <a:ext uri="{9D8B030D-6E8A-4147-A177-3AD203B41FA5}">
                      <a16:colId xmlns:a16="http://schemas.microsoft.com/office/drawing/2014/main" val="2107011633"/>
                    </a:ext>
                  </a:extLst>
                </a:gridCol>
              </a:tblGrid>
              <a:tr h="4096553">
                <a:tc>
                  <a:txBody>
                    <a:bodyPr/>
                    <a:lstStyle/>
                    <a:p>
                      <a:pPr marL="0" marR="0" algn="l">
                        <a:spcBef>
                          <a:spcPts val="0"/>
                        </a:spcBef>
                        <a:spcAft>
                          <a:spcPts val="0"/>
                        </a:spcAft>
                      </a:pPr>
                      <a:r>
                        <a:rPr lang="en-US" sz="2000" b="1" dirty="0">
                          <a:effectLst/>
                        </a:rPr>
                        <a:t>ANALYSIS</a:t>
                      </a:r>
                    </a:p>
                    <a:p>
                      <a:pPr marL="0" marR="0" algn="l">
                        <a:spcBef>
                          <a:spcPts val="0"/>
                        </a:spcBef>
                        <a:spcAft>
                          <a:spcPts val="0"/>
                        </a:spcAft>
                      </a:pPr>
                      <a:br>
                        <a:rPr lang="en-US" sz="2000" dirty="0">
                          <a:effectLst/>
                        </a:rPr>
                      </a:br>
                      <a:r>
                        <a:rPr lang="en-US" sz="2000" dirty="0">
                          <a:effectLst/>
                        </a:rPr>
                        <a:t>Article 30 supports the increased participation of small businesses. By making it possible for the main contractor to subcontract another contractor to execute a different part of the project/contract as long as it does not exceed 50% of the total contract value. </a:t>
                      </a:r>
                      <a:r>
                        <a:rPr lang="en-US" sz="2000" b="1" dirty="0">
                          <a:effectLst/>
                        </a:rPr>
                        <a:t>This article provision gives the possibility for women-led businesses to work on and deliver a specific part of the project that is within their capacity and area of specialization.</a:t>
                      </a:r>
                    </a:p>
                    <a:p>
                      <a:pPr marL="0" marR="0" algn="just">
                        <a:spcBef>
                          <a:spcPts val="0"/>
                        </a:spcBef>
                        <a:spcAft>
                          <a:spcPts val="0"/>
                        </a:spcAft>
                      </a:pPr>
                      <a:r>
                        <a:rPr lang="en-US" sz="2000" dirty="0">
                          <a:effectLst/>
                        </a:rPr>
                        <a:t> </a:t>
                      </a:r>
                    </a:p>
                    <a:p>
                      <a:pPr marL="0" marR="0" algn="just">
                        <a:spcBef>
                          <a:spcPts val="0"/>
                        </a:spcBef>
                        <a:spcAft>
                          <a:spcPts val="0"/>
                        </a:spcAft>
                      </a:pPr>
                      <a:r>
                        <a:rPr lang="en-US" sz="2000" dirty="0">
                          <a:effectLst/>
                        </a:rPr>
                        <a:t>Article 30, similar to Article 23, is also beneficial in the case of local governments to encourage local businesses operating on a small scale to participate and give them a chance to access a steady stream of profit which they could then re-invest into their businesses.</a:t>
                      </a:r>
                    </a:p>
                    <a:p>
                      <a:pPr marL="0" marR="0" algn="just">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endParaRPr>
                    </a:p>
                  </a:txBody>
                  <a:tcPr marL="73025" marR="73025" marT="0" marB="0"/>
                </a:tc>
                <a:extLst>
                  <a:ext uri="{0D108BD9-81ED-4DB2-BD59-A6C34878D82A}">
                    <a16:rowId xmlns:a16="http://schemas.microsoft.com/office/drawing/2014/main" val="630475136"/>
                  </a:ext>
                </a:extLst>
              </a:tr>
            </a:tbl>
          </a:graphicData>
        </a:graphic>
      </p:graphicFrame>
      <p:sp>
        <p:nvSpPr>
          <p:cNvPr id="7" name="TextBox 6">
            <a:extLst>
              <a:ext uri="{FF2B5EF4-FFF2-40B4-BE49-F238E27FC236}">
                <a16:creationId xmlns:a16="http://schemas.microsoft.com/office/drawing/2014/main" id="{A921ADFC-7134-4D85-BF61-A08697591071}"/>
              </a:ext>
            </a:extLst>
          </p:cNvPr>
          <p:cNvSpPr txBox="1"/>
          <p:nvPr/>
        </p:nvSpPr>
        <p:spPr>
          <a:xfrm>
            <a:off x="328108" y="1370266"/>
            <a:ext cx="4695837" cy="2862322"/>
          </a:xfrm>
          <a:prstGeom prst="rect">
            <a:avLst/>
          </a:prstGeom>
          <a:noFill/>
        </p:spPr>
        <p:txBody>
          <a:bodyPr wrap="square">
            <a:spAutoFit/>
          </a:bodyPr>
          <a:lstStyle/>
          <a:p>
            <a:pPr marL="0" marR="0" algn="just">
              <a:spcBef>
                <a:spcPts val="0"/>
              </a:spcBef>
              <a:spcAft>
                <a:spcPts val="0"/>
              </a:spcAft>
            </a:pPr>
            <a:r>
              <a:rPr lang="en-US" sz="2000" b="1" dirty="0">
                <a:effectLst/>
              </a:rPr>
              <a:t>Article 70: Subcontracting             </a:t>
            </a:r>
          </a:p>
          <a:p>
            <a:pPr marL="38100" marR="0" algn="just">
              <a:spcBef>
                <a:spcPts val="0"/>
              </a:spcBef>
              <a:spcAft>
                <a:spcPts val="0"/>
              </a:spcAft>
            </a:pPr>
            <a:r>
              <a:rPr lang="en-US" sz="2000" dirty="0">
                <a:effectLst/>
              </a:rPr>
              <a:t>2. For contracts of works and services, if the bidding documents so authorize, the contractor may contract a subcontractor to execute part of the contract within the allowed percentage thereof specified in the bidding documents, provided that such percentage does not exceed 50% of the contract value</a:t>
            </a:r>
            <a:r>
              <a:rPr lang="en-US" sz="2000" dirty="0"/>
              <a:t> (…)</a:t>
            </a:r>
            <a:endParaRPr lang="en-US" sz="2000" dirty="0">
              <a:effectLst/>
              <a:latin typeface="Calibri" panose="020F0502020204030204" pitchFamily="34" charset="0"/>
              <a:ea typeface="Calibri" panose="020F0502020204030204" pitchFamily="34" charset="0"/>
            </a:endParaRPr>
          </a:p>
        </p:txBody>
      </p:sp>
      <p:pic>
        <p:nvPicPr>
          <p:cNvPr id="8" name="Picture 7">
            <a:extLst>
              <a:ext uri="{FF2B5EF4-FFF2-40B4-BE49-F238E27FC236}">
                <a16:creationId xmlns:a16="http://schemas.microsoft.com/office/drawing/2014/main" id="{5BBA4B83-A7F8-41D3-BD5C-EF117A7C19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8224" y="6420164"/>
            <a:ext cx="809772" cy="405419"/>
          </a:xfrm>
          <a:prstGeom prst="rect">
            <a:avLst/>
          </a:prstGeom>
          <a:noFill/>
          <a:ln>
            <a:noFill/>
          </a:ln>
        </p:spPr>
      </p:pic>
    </p:spTree>
    <p:extLst>
      <p:ext uri="{BB962C8B-B14F-4D97-AF65-F5344CB8AC3E}">
        <p14:creationId xmlns:p14="http://schemas.microsoft.com/office/powerpoint/2010/main" val="3683384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382228" y="6487779"/>
            <a:ext cx="809772" cy="370221"/>
          </a:xfrm>
        </p:spPr>
        <p:txBody>
          <a:bodyPr/>
          <a:lstStyle/>
          <a:p>
            <a:fld id="{3A98EE3D-8CD1-4C3F-BD1C-C98C9596463C}" type="slidenum">
              <a:rPr lang="en-US" smtClean="0"/>
              <a:t>21</a:t>
            </a:fld>
            <a:endParaRPr lang="en-US" dirty="0"/>
          </a:p>
        </p:txBody>
      </p:sp>
      <p:sp>
        <p:nvSpPr>
          <p:cNvPr id="9" name="Title 8">
            <a:extLst>
              <a:ext uri="{FF2B5EF4-FFF2-40B4-BE49-F238E27FC236}">
                <a16:creationId xmlns:a16="http://schemas.microsoft.com/office/drawing/2014/main" id="{01B1D3DD-9C57-47AC-967E-2FE799D4D0F0}"/>
              </a:ext>
            </a:extLst>
          </p:cNvPr>
          <p:cNvSpPr>
            <a:spLocks noGrp="1"/>
          </p:cNvSpPr>
          <p:nvPr>
            <p:ph type="title"/>
          </p:nvPr>
        </p:nvSpPr>
        <p:spPr>
          <a:xfrm>
            <a:off x="906208" y="304482"/>
            <a:ext cx="10476020" cy="822960"/>
          </a:xfrm>
        </p:spPr>
        <p:txBody>
          <a:bodyPr>
            <a:normAutofit/>
          </a:bodyPr>
          <a:lstStyle/>
          <a:p>
            <a:r>
              <a:rPr lang="en-US" sz="3200" dirty="0"/>
              <a:t>Articles’ analysis</a:t>
            </a:r>
          </a:p>
        </p:txBody>
      </p:sp>
      <p:graphicFrame>
        <p:nvGraphicFramePr>
          <p:cNvPr id="2" name="Table 1">
            <a:extLst>
              <a:ext uri="{FF2B5EF4-FFF2-40B4-BE49-F238E27FC236}">
                <a16:creationId xmlns:a16="http://schemas.microsoft.com/office/drawing/2014/main" id="{A946EADD-C1D5-4D27-B067-634FEF184FDA}"/>
              </a:ext>
            </a:extLst>
          </p:cNvPr>
          <p:cNvGraphicFramePr>
            <a:graphicFrameLocks noGrp="1"/>
          </p:cNvGraphicFramePr>
          <p:nvPr>
            <p:extLst>
              <p:ext uri="{D42A27DB-BD31-4B8C-83A1-F6EECF244321}">
                <p14:modId xmlns:p14="http://schemas.microsoft.com/office/powerpoint/2010/main" val="708182166"/>
              </p:ext>
            </p:extLst>
          </p:nvPr>
        </p:nvGraphicFramePr>
        <p:xfrm>
          <a:off x="5352943" y="1255563"/>
          <a:ext cx="6603670" cy="5486400"/>
        </p:xfrm>
        <a:graphic>
          <a:graphicData uri="http://schemas.openxmlformats.org/drawingml/2006/table">
            <a:tbl>
              <a:tblPr bandRow="1">
                <a:tableStyleId>{5C22544A-7EE6-4342-B048-85BDC9FD1C3A}</a:tableStyleId>
              </a:tblPr>
              <a:tblGrid>
                <a:gridCol w="6603670">
                  <a:extLst>
                    <a:ext uri="{9D8B030D-6E8A-4147-A177-3AD203B41FA5}">
                      <a16:colId xmlns:a16="http://schemas.microsoft.com/office/drawing/2014/main" val="4058966450"/>
                    </a:ext>
                  </a:extLst>
                </a:gridCol>
              </a:tblGrid>
              <a:tr h="4418013">
                <a:tc>
                  <a:txBody>
                    <a:bodyPr/>
                    <a:lstStyle/>
                    <a:p>
                      <a:pPr marL="0" marR="0" algn="l">
                        <a:spcBef>
                          <a:spcPts val="0"/>
                        </a:spcBef>
                        <a:spcAft>
                          <a:spcPts val="0"/>
                        </a:spcAft>
                      </a:pPr>
                      <a:r>
                        <a:rPr lang="en-US" sz="1800" b="1" dirty="0">
                          <a:effectLst/>
                        </a:rPr>
                        <a:t>ANALYSIS</a:t>
                      </a:r>
                    </a:p>
                    <a:p>
                      <a:pPr marL="0" marR="0" algn="l">
                        <a:spcBef>
                          <a:spcPts val="0"/>
                        </a:spcBef>
                        <a:spcAft>
                          <a:spcPts val="0"/>
                        </a:spcAft>
                      </a:pPr>
                      <a:br>
                        <a:rPr lang="en-US" sz="1800" dirty="0">
                          <a:effectLst/>
                        </a:rPr>
                      </a:br>
                      <a:r>
                        <a:rPr lang="en-US" sz="1800" dirty="0">
                          <a:effectLst/>
                        </a:rPr>
                        <a:t>Competitive procedures are the general rule to secure efficiency, equal and fair opportunities for all bidders, fight corruption, limit mutual agreements and introduce new and modern procurement methods.</a:t>
                      </a:r>
                    </a:p>
                    <a:p>
                      <a:pPr marL="0" marR="0" algn="just">
                        <a:spcBef>
                          <a:spcPts val="0"/>
                        </a:spcBef>
                        <a:spcAft>
                          <a:spcPts val="0"/>
                        </a:spcAft>
                      </a:pPr>
                      <a:r>
                        <a:rPr lang="en-US" sz="1800" dirty="0">
                          <a:effectLst/>
                        </a:rPr>
                        <a:t> </a:t>
                      </a:r>
                    </a:p>
                    <a:p>
                      <a:pPr marL="0" marR="0" algn="just">
                        <a:spcBef>
                          <a:spcPts val="0"/>
                        </a:spcBef>
                        <a:spcAft>
                          <a:spcPts val="0"/>
                        </a:spcAft>
                      </a:pPr>
                      <a:r>
                        <a:rPr lang="en-US" sz="1800" dirty="0">
                          <a:effectLst/>
                        </a:rPr>
                        <a:t>Article 41 Introduces a comprehensive range of procurement methods, proportionate to the nature and value of the contracts to be concluded, in the aim to increase competition. </a:t>
                      </a:r>
                    </a:p>
                    <a:p>
                      <a:pPr marL="0" marR="0" algn="just">
                        <a:spcBef>
                          <a:spcPts val="0"/>
                        </a:spcBef>
                        <a:spcAft>
                          <a:spcPts val="0"/>
                        </a:spcAft>
                      </a:pPr>
                      <a:r>
                        <a:rPr lang="en-US" sz="1800" dirty="0">
                          <a:effectLst/>
                        </a:rPr>
                        <a:t> </a:t>
                      </a:r>
                    </a:p>
                    <a:p>
                      <a:pPr marL="0" marR="0" algn="just">
                        <a:spcBef>
                          <a:spcPts val="0"/>
                        </a:spcBef>
                        <a:spcAft>
                          <a:spcPts val="0"/>
                        </a:spcAft>
                      </a:pPr>
                      <a:r>
                        <a:rPr lang="en-US" sz="1800" dirty="0">
                          <a:effectLst/>
                        </a:rPr>
                        <a:t>3 new procurement methods are introduced &amp; explained: two-stage tendering, request for proposals, and framework agreement.</a:t>
                      </a:r>
                    </a:p>
                    <a:p>
                      <a:pPr marL="0" marR="0" algn="just">
                        <a:spcBef>
                          <a:spcPts val="0"/>
                        </a:spcBef>
                        <a:spcAft>
                          <a:spcPts val="0"/>
                        </a:spcAft>
                      </a:pPr>
                      <a:r>
                        <a:rPr lang="en-US" sz="1800" dirty="0">
                          <a:effectLst/>
                        </a:rPr>
                        <a:t> </a:t>
                      </a:r>
                    </a:p>
                    <a:p>
                      <a:pPr marL="0" marR="0" algn="just">
                        <a:spcBef>
                          <a:spcPts val="0"/>
                        </a:spcBef>
                        <a:spcAft>
                          <a:spcPts val="0"/>
                        </a:spcAft>
                      </a:pPr>
                      <a:r>
                        <a:rPr lang="en-US" sz="1800" b="1" dirty="0">
                          <a:effectLst/>
                        </a:rPr>
                        <a:t>However, these methods need to be explained well to SMEs and WSMES so that they have a good understanding of their conditions and requirements and would succeed in preparing successful bids. A guide to SMEs/WSMEs is of utmost necessity. Also, a hands-on training program dedicated to help them prepare winning bids.</a:t>
                      </a:r>
                    </a:p>
                    <a:p>
                      <a:pPr marL="0" marR="0" algn="just">
                        <a:spcBef>
                          <a:spcPts val="0"/>
                        </a:spcBef>
                        <a:spcAft>
                          <a:spcPts val="0"/>
                        </a:spcAft>
                      </a:pPr>
                      <a:r>
                        <a:rPr lang="en-US" sz="1800" dirty="0">
                          <a:effectLst/>
                        </a:rPr>
                        <a:t> </a:t>
                      </a:r>
                      <a:endParaRPr lang="en-US" sz="1600" dirty="0">
                        <a:effectLst/>
                        <a:latin typeface="Calibri" panose="020F0502020204030204" pitchFamily="34" charset="0"/>
                        <a:ea typeface="Calibri" panose="020F0502020204030204" pitchFamily="34" charset="0"/>
                      </a:endParaRPr>
                    </a:p>
                  </a:txBody>
                  <a:tcPr marL="53459" marR="53459" marT="0" marB="0"/>
                </a:tc>
                <a:extLst>
                  <a:ext uri="{0D108BD9-81ED-4DB2-BD59-A6C34878D82A}">
                    <a16:rowId xmlns:a16="http://schemas.microsoft.com/office/drawing/2014/main" val="856380831"/>
                  </a:ext>
                </a:extLst>
              </a:tr>
            </a:tbl>
          </a:graphicData>
        </a:graphic>
      </p:graphicFrame>
      <p:sp>
        <p:nvSpPr>
          <p:cNvPr id="7" name="TextBox 6">
            <a:extLst>
              <a:ext uri="{FF2B5EF4-FFF2-40B4-BE49-F238E27FC236}">
                <a16:creationId xmlns:a16="http://schemas.microsoft.com/office/drawing/2014/main" id="{F21091EB-2F0A-4C78-9CDF-8637D8DD4504}"/>
              </a:ext>
            </a:extLst>
          </p:cNvPr>
          <p:cNvSpPr txBox="1"/>
          <p:nvPr/>
        </p:nvSpPr>
        <p:spPr>
          <a:xfrm>
            <a:off x="417239" y="1270905"/>
            <a:ext cx="4470072" cy="4401205"/>
          </a:xfrm>
          <a:prstGeom prst="rect">
            <a:avLst/>
          </a:prstGeom>
          <a:noFill/>
        </p:spPr>
        <p:txBody>
          <a:bodyPr wrap="square">
            <a:spAutoFit/>
          </a:bodyPr>
          <a:lstStyle/>
          <a:p>
            <a:pPr marL="0" marR="0" algn="just">
              <a:spcBef>
                <a:spcPts val="0"/>
              </a:spcBef>
              <a:spcAft>
                <a:spcPts val="0"/>
              </a:spcAft>
            </a:pPr>
            <a:r>
              <a:rPr lang="en-US" sz="2000" b="1" dirty="0">
                <a:effectLst/>
              </a:rPr>
              <a:t>Article 41: Procurement methods</a:t>
            </a:r>
            <a:endParaRPr lang="en-US" sz="2000" dirty="0">
              <a:effectLst/>
            </a:endParaRPr>
          </a:p>
          <a:p>
            <a:pPr marL="0" marR="0" algn="just">
              <a:spcBef>
                <a:spcPts val="0"/>
              </a:spcBef>
              <a:spcAft>
                <a:spcPts val="0"/>
              </a:spcAft>
            </a:pPr>
            <a:r>
              <a:rPr lang="en-US" sz="2000" dirty="0">
                <a:effectLst/>
              </a:rPr>
              <a:t>1. The procuring entity may conduct procurement by means of:</a:t>
            </a:r>
          </a:p>
          <a:p>
            <a:pPr marL="342900" marR="0" lvl="0" indent="-342900" algn="just">
              <a:spcBef>
                <a:spcPts val="0"/>
              </a:spcBef>
              <a:spcAft>
                <a:spcPts val="0"/>
              </a:spcAft>
              <a:buClr>
                <a:srgbClr val="000000"/>
              </a:buClr>
              <a:buFont typeface="Arial" panose="020B0604020202020204" pitchFamily="34" charset="0"/>
              <a:buChar char="▪"/>
            </a:pPr>
            <a:r>
              <a:rPr lang="en-US" sz="2000" dirty="0">
                <a:effectLst/>
              </a:rPr>
              <a:t>Open tender</a:t>
            </a:r>
          </a:p>
          <a:p>
            <a:pPr marL="342900" marR="0" lvl="0" indent="-342900" algn="just">
              <a:spcBef>
                <a:spcPts val="0"/>
              </a:spcBef>
              <a:spcAft>
                <a:spcPts val="0"/>
              </a:spcAft>
              <a:buClr>
                <a:srgbClr val="000000"/>
              </a:buClr>
              <a:buFont typeface="Arial" panose="020B0604020202020204" pitchFamily="34" charset="0"/>
              <a:buChar char="▪"/>
            </a:pPr>
            <a:r>
              <a:rPr lang="en-US" sz="2000" dirty="0">
                <a:effectLst/>
              </a:rPr>
              <a:t>Two-stage tendering </a:t>
            </a:r>
          </a:p>
          <a:p>
            <a:pPr marL="342900" marR="0" lvl="0" indent="-342900" algn="just">
              <a:spcBef>
                <a:spcPts val="0"/>
              </a:spcBef>
              <a:spcAft>
                <a:spcPts val="0"/>
              </a:spcAft>
              <a:buClr>
                <a:srgbClr val="000000"/>
              </a:buClr>
              <a:buFont typeface="Arial" panose="020B0604020202020204" pitchFamily="34" charset="0"/>
              <a:buChar char="▪"/>
            </a:pPr>
            <a:r>
              <a:rPr lang="en-US" sz="2000" dirty="0">
                <a:effectLst/>
              </a:rPr>
              <a:t>Request for quotations </a:t>
            </a:r>
          </a:p>
          <a:p>
            <a:pPr marL="342900" marR="0" lvl="0" indent="-342900" algn="just">
              <a:spcBef>
                <a:spcPts val="0"/>
              </a:spcBef>
              <a:spcAft>
                <a:spcPts val="0"/>
              </a:spcAft>
              <a:buClr>
                <a:srgbClr val="000000"/>
              </a:buClr>
              <a:buFont typeface="Arial" panose="020B0604020202020204" pitchFamily="34" charset="0"/>
              <a:buChar char="▪"/>
            </a:pPr>
            <a:r>
              <a:rPr lang="en-US" sz="2000" dirty="0">
                <a:effectLst/>
              </a:rPr>
              <a:t>Request for proposals for consulting services </a:t>
            </a:r>
          </a:p>
          <a:p>
            <a:pPr marL="342900" marR="0" lvl="0" indent="-342900" algn="just">
              <a:spcBef>
                <a:spcPts val="0"/>
              </a:spcBef>
              <a:spcAft>
                <a:spcPts val="0"/>
              </a:spcAft>
              <a:buClr>
                <a:srgbClr val="000000"/>
              </a:buClr>
              <a:buFont typeface="Arial" panose="020B0604020202020204" pitchFamily="34" charset="0"/>
              <a:buChar char="▪"/>
            </a:pPr>
            <a:r>
              <a:rPr lang="en-US" sz="2000" dirty="0">
                <a:effectLst/>
              </a:rPr>
              <a:t>Direct contracting </a:t>
            </a:r>
          </a:p>
          <a:p>
            <a:pPr marL="342900" marR="0" lvl="0" indent="-342900" algn="just">
              <a:spcBef>
                <a:spcPts val="0"/>
              </a:spcBef>
              <a:spcAft>
                <a:spcPts val="0"/>
              </a:spcAft>
              <a:buClr>
                <a:srgbClr val="000000"/>
              </a:buClr>
              <a:buFont typeface="Arial" panose="020B0604020202020204" pitchFamily="34" charset="0"/>
              <a:buChar char="▪"/>
            </a:pPr>
            <a:r>
              <a:rPr lang="en-US" sz="2000" dirty="0">
                <a:effectLst/>
              </a:rPr>
              <a:t>Shopping (or by invoice)</a:t>
            </a:r>
          </a:p>
          <a:p>
            <a:pPr marR="0" lvl="0" algn="just">
              <a:spcBef>
                <a:spcPts val="0"/>
              </a:spcBef>
              <a:spcAft>
                <a:spcPts val="0"/>
              </a:spcAft>
              <a:buClr>
                <a:srgbClr val="000000"/>
              </a:buClr>
            </a:pPr>
            <a:r>
              <a:rPr lang="en-US" sz="2000" dirty="0">
                <a:effectLst/>
              </a:rPr>
              <a:t>2. The procuring entity may engage in a framework agreement procedure in accordance with the provisions of Section 8 of this Chapter.</a:t>
            </a:r>
            <a:endParaRPr lang="en-US" sz="2000" dirty="0">
              <a:effectLst/>
              <a:latin typeface="Calibri" panose="020F0502020204030204" pitchFamily="34" charset="0"/>
              <a:ea typeface="Calibri" panose="020F0502020204030204" pitchFamily="34" charset="0"/>
            </a:endParaRPr>
          </a:p>
        </p:txBody>
      </p:sp>
      <p:pic>
        <p:nvPicPr>
          <p:cNvPr id="8" name="Picture 7">
            <a:extLst>
              <a:ext uri="{FF2B5EF4-FFF2-40B4-BE49-F238E27FC236}">
                <a16:creationId xmlns:a16="http://schemas.microsoft.com/office/drawing/2014/main" id="{38F19B0D-DC8D-477D-897B-7F8DA4E4747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8224" y="6420164"/>
            <a:ext cx="809772" cy="405419"/>
          </a:xfrm>
          <a:prstGeom prst="rect">
            <a:avLst/>
          </a:prstGeom>
          <a:noFill/>
          <a:ln>
            <a:noFill/>
          </a:ln>
        </p:spPr>
      </p:pic>
    </p:spTree>
    <p:extLst>
      <p:ext uri="{BB962C8B-B14F-4D97-AF65-F5344CB8AC3E}">
        <p14:creationId xmlns:p14="http://schemas.microsoft.com/office/powerpoint/2010/main" val="2543459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382228" y="6487779"/>
            <a:ext cx="809772" cy="370221"/>
          </a:xfrm>
        </p:spPr>
        <p:txBody>
          <a:bodyPr/>
          <a:lstStyle/>
          <a:p>
            <a:fld id="{3A98EE3D-8CD1-4C3F-BD1C-C98C9596463C}" type="slidenum">
              <a:rPr lang="en-US" smtClean="0"/>
              <a:t>22</a:t>
            </a:fld>
            <a:endParaRPr lang="en-US" dirty="0"/>
          </a:p>
        </p:txBody>
      </p:sp>
      <p:sp>
        <p:nvSpPr>
          <p:cNvPr id="9" name="Title 8">
            <a:extLst>
              <a:ext uri="{FF2B5EF4-FFF2-40B4-BE49-F238E27FC236}">
                <a16:creationId xmlns:a16="http://schemas.microsoft.com/office/drawing/2014/main" id="{01B1D3DD-9C57-47AC-967E-2FE799D4D0F0}"/>
              </a:ext>
            </a:extLst>
          </p:cNvPr>
          <p:cNvSpPr>
            <a:spLocks noGrp="1"/>
          </p:cNvSpPr>
          <p:nvPr>
            <p:ph type="title"/>
          </p:nvPr>
        </p:nvSpPr>
        <p:spPr>
          <a:xfrm>
            <a:off x="906208" y="304482"/>
            <a:ext cx="10476020" cy="822960"/>
          </a:xfrm>
        </p:spPr>
        <p:txBody>
          <a:bodyPr>
            <a:normAutofit/>
          </a:bodyPr>
          <a:lstStyle/>
          <a:p>
            <a:r>
              <a:rPr lang="en-US" sz="3200" dirty="0"/>
              <a:t>Articles’ analysis</a:t>
            </a:r>
          </a:p>
        </p:txBody>
      </p:sp>
      <p:graphicFrame>
        <p:nvGraphicFramePr>
          <p:cNvPr id="3" name="Table 2">
            <a:extLst>
              <a:ext uri="{FF2B5EF4-FFF2-40B4-BE49-F238E27FC236}">
                <a16:creationId xmlns:a16="http://schemas.microsoft.com/office/drawing/2014/main" id="{C458D9BB-4A07-442A-9BDB-31EB67F7EA27}"/>
              </a:ext>
            </a:extLst>
          </p:cNvPr>
          <p:cNvGraphicFramePr>
            <a:graphicFrameLocks noGrp="1"/>
          </p:cNvGraphicFramePr>
          <p:nvPr>
            <p:extLst>
              <p:ext uri="{D42A27DB-BD31-4B8C-83A1-F6EECF244321}">
                <p14:modId xmlns:p14="http://schemas.microsoft.com/office/powerpoint/2010/main" val="2384932066"/>
              </p:ext>
            </p:extLst>
          </p:nvPr>
        </p:nvGraphicFramePr>
        <p:xfrm>
          <a:off x="5801710" y="1357416"/>
          <a:ext cx="6146286" cy="4904127"/>
        </p:xfrm>
        <a:graphic>
          <a:graphicData uri="http://schemas.openxmlformats.org/drawingml/2006/table">
            <a:tbl>
              <a:tblPr bandRow="1">
                <a:tableStyleId>{5C22544A-7EE6-4342-B048-85BDC9FD1C3A}</a:tableStyleId>
              </a:tblPr>
              <a:tblGrid>
                <a:gridCol w="6146286">
                  <a:extLst>
                    <a:ext uri="{9D8B030D-6E8A-4147-A177-3AD203B41FA5}">
                      <a16:colId xmlns:a16="http://schemas.microsoft.com/office/drawing/2014/main" val="2744407668"/>
                    </a:ext>
                  </a:extLst>
                </a:gridCol>
              </a:tblGrid>
              <a:tr h="4904127">
                <a:tc>
                  <a:txBody>
                    <a:bodyPr/>
                    <a:lstStyle/>
                    <a:p>
                      <a:pPr marL="0" marR="0" algn="just">
                        <a:spcBef>
                          <a:spcPts val="0"/>
                        </a:spcBef>
                        <a:spcAft>
                          <a:spcPts val="0"/>
                        </a:spcAft>
                      </a:pPr>
                      <a:r>
                        <a:rPr lang="en-US" sz="1900" b="1" dirty="0">
                          <a:effectLst/>
                        </a:rPr>
                        <a:t>ANALSYIS</a:t>
                      </a:r>
                    </a:p>
                    <a:p>
                      <a:pPr marL="0" marR="0" algn="just">
                        <a:spcBef>
                          <a:spcPts val="0"/>
                        </a:spcBef>
                        <a:spcAft>
                          <a:spcPts val="0"/>
                        </a:spcAft>
                      </a:pPr>
                      <a:r>
                        <a:rPr lang="en-US" sz="1900" dirty="0">
                          <a:effectLst/>
                        </a:rPr>
                        <a:t>This Article establishes, for the first time in Lebanon, a digital solution to be used in procurement operations (central electronic platform) which is in line with the principles of transparency and integrity. </a:t>
                      </a:r>
                    </a:p>
                    <a:p>
                      <a:pPr marL="0" marR="0" algn="just">
                        <a:spcBef>
                          <a:spcPts val="0"/>
                        </a:spcBef>
                        <a:spcAft>
                          <a:spcPts val="0"/>
                        </a:spcAft>
                      </a:pPr>
                      <a:r>
                        <a:rPr lang="en-US" sz="1900" b="1" dirty="0">
                          <a:effectLst/>
                        </a:rPr>
                        <a:t>The central electronic platform, and in the future a full e-procurement system, ensures easy access to information, which is beneficial to SMEs, including WSMEs, that usually struggle to access information about public procurement opportunities. </a:t>
                      </a:r>
                    </a:p>
                    <a:p>
                      <a:pPr marL="0" marR="0" algn="just">
                        <a:spcBef>
                          <a:spcPts val="0"/>
                        </a:spcBef>
                        <a:spcAft>
                          <a:spcPts val="0"/>
                        </a:spcAft>
                      </a:pPr>
                      <a:endParaRPr lang="en-US" sz="1900" dirty="0">
                        <a:effectLst/>
                      </a:endParaRPr>
                    </a:p>
                    <a:p>
                      <a:pPr marL="0" marR="0" algn="just">
                        <a:spcBef>
                          <a:spcPts val="0"/>
                        </a:spcBef>
                        <a:spcAft>
                          <a:spcPts val="0"/>
                        </a:spcAft>
                      </a:pPr>
                      <a:r>
                        <a:rPr lang="en-US" sz="1900" dirty="0">
                          <a:effectLst/>
                        </a:rPr>
                        <a:t>E-procurement ensures transparency, efficiency and accountability all of which are </a:t>
                      </a:r>
                      <a:r>
                        <a:rPr lang="en-US" sz="1900" b="1" dirty="0">
                          <a:effectLst/>
                        </a:rPr>
                        <a:t>principles that push Lebanese women led businesses in particular and SMEs in general who were skeptical and distrustful of the traditional system.</a:t>
                      </a:r>
                      <a:endParaRPr lang="en-US" sz="1900" dirty="0">
                        <a:effectLst/>
                        <a:latin typeface="Calibri" panose="020F0502020204030204" pitchFamily="34" charset="0"/>
                        <a:ea typeface="Calibri" panose="020F0502020204030204" pitchFamily="34" charset="0"/>
                      </a:endParaRPr>
                    </a:p>
                  </a:txBody>
                  <a:tcPr marL="55129" marR="55129" marT="0" marB="0"/>
                </a:tc>
                <a:extLst>
                  <a:ext uri="{0D108BD9-81ED-4DB2-BD59-A6C34878D82A}">
                    <a16:rowId xmlns:a16="http://schemas.microsoft.com/office/drawing/2014/main" val="3977021415"/>
                  </a:ext>
                </a:extLst>
              </a:tr>
            </a:tbl>
          </a:graphicData>
        </a:graphic>
      </p:graphicFrame>
      <p:sp>
        <p:nvSpPr>
          <p:cNvPr id="10" name="TextBox 9">
            <a:extLst>
              <a:ext uri="{FF2B5EF4-FFF2-40B4-BE49-F238E27FC236}">
                <a16:creationId xmlns:a16="http://schemas.microsoft.com/office/drawing/2014/main" id="{46FBA296-EC84-4524-BD67-A77192E7563E}"/>
              </a:ext>
            </a:extLst>
          </p:cNvPr>
          <p:cNvSpPr txBox="1"/>
          <p:nvPr/>
        </p:nvSpPr>
        <p:spPr>
          <a:xfrm>
            <a:off x="244004" y="1357416"/>
            <a:ext cx="4656082" cy="3724096"/>
          </a:xfrm>
          <a:prstGeom prst="rect">
            <a:avLst/>
          </a:prstGeom>
          <a:noFill/>
        </p:spPr>
        <p:txBody>
          <a:bodyPr wrap="square">
            <a:spAutoFit/>
          </a:bodyPr>
          <a:lstStyle/>
          <a:p>
            <a:r>
              <a:rPr lang="en-US" sz="2000" b="1" dirty="0"/>
              <a:t>Article 66: Electronic procurement system</a:t>
            </a:r>
          </a:p>
          <a:p>
            <a:r>
              <a:rPr lang="en-US" dirty="0"/>
              <a:t>The Public Procurement Authority shall establish and operate a central electronic platform for public procurement using digital information means and technologies to meet the needs of the procuring entities for goods, works and services.</a:t>
            </a:r>
            <a:br>
              <a:rPr lang="en-US" dirty="0"/>
            </a:br>
            <a:r>
              <a:rPr lang="en-US" dirty="0"/>
              <a:t>The e-procurement platform shall include an electronic registration mechanism that allows suppliers, contractors, consultants and service providers to register online to be eligible to participate in electronic public procurement.</a:t>
            </a:r>
            <a:br>
              <a:rPr lang="en-US" dirty="0"/>
            </a:br>
            <a:r>
              <a:rPr lang="en-US" dirty="0"/>
              <a:t>(…..)</a:t>
            </a:r>
          </a:p>
        </p:txBody>
      </p:sp>
      <p:pic>
        <p:nvPicPr>
          <p:cNvPr id="11" name="Picture 10">
            <a:extLst>
              <a:ext uri="{FF2B5EF4-FFF2-40B4-BE49-F238E27FC236}">
                <a16:creationId xmlns:a16="http://schemas.microsoft.com/office/drawing/2014/main" id="{30286DDA-8CEA-401D-84CD-45CDFB074E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8224" y="6420164"/>
            <a:ext cx="809772" cy="405419"/>
          </a:xfrm>
          <a:prstGeom prst="rect">
            <a:avLst/>
          </a:prstGeom>
          <a:noFill/>
          <a:ln>
            <a:noFill/>
          </a:ln>
        </p:spPr>
      </p:pic>
    </p:spTree>
    <p:extLst>
      <p:ext uri="{BB962C8B-B14F-4D97-AF65-F5344CB8AC3E}">
        <p14:creationId xmlns:p14="http://schemas.microsoft.com/office/powerpoint/2010/main" val="3345553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382228" y="6487779"/>
            <a:ext cx="809772" cy="370221"/>
          </a:xfrm>
        </p:spPr>
        <p:txBody>
          <a:bodyPr/>
          <a:lstStyle/>
          <a:p>
            <a:fld id="{3A98EE3D-8CD1-4C3F-BD1C-C98C9596463C}" type="slidenum">
              <a:rPr lang="en-US" smtClean="0"/>
              <a:t>23</a:t>
            </a:fld>
            <a:endParaRPr lang="en-US" dirty="0"/>
          </a:p>
        </p:txBody>
      </p:sp>
      <p:sp>
        <p:nvSpPr>
          <p:cNvPr id="9" name="Title 8">
            <a:extLst>
              <a:ext uri="{FF2B5EF4-FFF2-40B4-BE49-F238E27FC236}">
                <a16:creationId xmlns:a16="http://schemas.microsoft.com/office/drawing/2014/main" id="{01B1D3DD-9C57-47AC-967E-2FE799D4D0F0}"/>
              </a:ext>
            </a:extLst>
          </p:cNvPr>
          <p:cNvSpPr>
            <a:spLocks noGrp="1"/>
          </p:cNvSpPr>
          <p:nvPr>
            <p:ph type="title"/>
          </p:nvPr>
        </p:nvSpPr>
        <p:spPr>
          <a:xfrm>
            <a:off x="906208" y="304482"/>
            <a:ext cx="10476020" cy="822960"/>
          </a:xfrm>
        </p:spPr>
        <p:txBody>
          <a:bodyPr>
            <a:normAutofit/>
          </a:bodyPr>
          <a:lstStyle/>
          <a:p>
            <a:r>
              <a:rPr lang="en-US" sz="3200" dirty="0"/>
              <a:t>Articles’ analysis</a:t>
            </a:r>
          </a:p>
        </p:txBody>
      </p:sp>
      <p:graphicFrame>
        <p:nvGraphicFramePr>
          <p:cNvPr id="2" name="Table 1">
            <a:extLst>
              <a:ext uri="{FF2B5EF4-FFF2-40B4-BE49-F238E27FC236}">
                <a16:creationId xmlns:a16="http://schemas.microsoft.com/office/drawing/2014/main" id="{C9CD9CF4-911D-4936-A92E-E10BC87D7977}"/>
              </a:ext>
            </a:extLst>
          </p:cNvPr>
          <p:cNvGraphicFramePr>
            <a:graphicFrameLocks noGrp="1"/>
          </p:cNvGraphicFramePr>
          <p:nvPr>
            <p:extLst>
              <p:ext uri="{D42A27DB-BD31-4B8C-83A1-F6EECF244321}">
                <p14:modId xmlns:p14="http://schemas.microsoft.com/office/powerpoint/2010/main" val="3748538502"/>
              </p:ext>
            </p:extLst>
          </p:nvPr>
        </p:nvGraphicFramePr>
        <p:xfrm>
          <a:off x="4611777" y="1195057"/>
          <a:ext cx="7336219" cy="5486400"/>
        </p:xfrm>
        <a:graphic>
          <a:graphicData uri="http://schemas.openxmlformats.org/drawingml/2006/table">
            <a:tbl>
              <a:tblPr bandRow="1">
                <a:tableStyleId>{5C22544A-7EE6-4342-B048-85BDC9FD1C3A}</a:tableStyleId>
              </a:tblPr>
              <a:tblGrid>
                <a:gridCol w="7336219">
                  <a:extLst>
                    <a:ext uri="{9D8B030D-6E8A-4147-A177-3AD203B41FA5}">
                      <a16:colId xmlns:a16="http://schemas.microsoft.com/office/drawing/2014/main" val="337780632"/>
                    </a:ext>
                  </a:extLst>
                </a:gridCol>
              </a:tblGrid>
              <a:tr h="4418013">
                <a:tc>
                  <a:txBody>
                    <a:bodyPr/>
                    <a:lstStyle/>
                    <a:p>
                      <a:pPr marL="0" marR="0" algn="just">
                        <a:spcBef>
                          <a:spcPts val="0"/>
                        </a:spcBef>
                        <a:spcAft>
                          <a:spcPts val="0"/>
                        </a:spcAft>
                      </a:pPr>
                      <a:r>
                        <a:rPr lang="en-US" sz="1800" b="1" dirty="0">
                          <a:effectLst/>
                        </a:rPr>
                        <a:t>ANALYSIS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a:effectLst/>
                        </a:rPr>
                        <a:t>Discrimination and unfair treatment can many times be caused by the misapplication of laws and not the laws themselves, which is why awareness and training on the new law is important especially when it comes to respecting the principles of competition, efficiency and sustainable development.</a:t>
                      </a:r>
                    </a:p>
                    <a:p>
                      <a:pPr marL="0" marR="0" algn="just">
                        <a:spcBef>
                          <a:spcPts val="0"/>
                        </a:spcBef>
                        <a:spcAft>
                          <a:spcPts val="0"/>
                        </a:spcAft>
                      </a:pPr>
                      <a:endParaRPr lang="en-US" sz="1800" dirty="0">
                        <a:effectLst/>
                      </a:endParaRPr>
                    </a:p>
                    <a:p>
                      <a:pPr marL="0" marR="0" algn="just">
                        <a:spcBef>
                          <a:spcPts val="0"/>
                        </a:spcBef>
                        <a:spcAft>
                          <a:spcPts val="0"/>
                        </a:spcAft>
                      </a:pPr>
                      <a:r>
                        <a:rPr lang="en-US" sz="1800" dirty="0">
                          <a:effectLst/>
                        </a:rPr>
                        <a:t>Article 72 aims to professionalize public procurement in Lebanon across government through mandatory and continuous training. It stipulates directing part of the training to the private sector in an effort to strengthen their ability to implement the law with high integrity standards. </a:t>
                      </a:r>
                    </a:p>
                    <a:p>
                      <a:pPr marL="0" marR="0" algn="just">
                        <a:spcBef>
                          <a:spcPts val="0"/>
                        </a:spcBef>
                        <a:spcAft>
                          <a:spcPts val="0"/>
                        </a:spcAft>
                      </a:pPr>
                      <a:endParaRPr lang="en-US" sz="1800" dirty="0">
                        <a:effectLst/>
                      </a:endParaRPr>
                    </a:p>
                    <a:p>
                      <a:pPr marL="0" marR="0" algn="just">
                        <a:spcBef>
                          <a:spcPts val="0"/>
                        </a:spcBef>
                        <a:spcAft>
                          <a:spcPts val="0"/>
                        </a:spcAft>
                      </a:pPr>
                      <a:r>
                        <a:rPr lang="en-US" sz="1800" b="1" dirty="0">
                          <a:effectLst/>
                        </a:rPr>
                        <a:t>This clause is an excellent entry point to target women-led businesses by customizing training programs that answer their needs and prepare them to better understand the new dynamics of the procurement market so that they prepare their businesses to enter the competition.</a:t>
                      </a:r>
                      <a:endParaRPr lang="en-US" sz="1800" dirty="0">
                        <a:effectLst/>
                      </a:endParaRPr>
                    </a:p>
                    <a:p>
                      <a:pPr marL="0" marR="0" algn="just">
                        <a:spcBef>
                          <a:spcPts val="0"/>
                        </a:spcBef>
                        <a:spcAft>
                          <a:spcPts val="0"/>
                        </a:spcAft>
                      </a:pPr>
                      <a:r>
                        <a:rPr lang="en-US" sz="1800" dirty="0">
                          <a:effectLst/>
                        </a:rPr>
                        <a:t>Aligning the training with the sustainable development goals is key for both the supply and demand sides of public procurement. </a:t>
                      </a:r>
                      <a:r>
                        <a:rPr lang="en-US" sz="1800" b="1" dirty="0">
                          <a:effectLst/>
                        </a:rPr>
                        <a:t>This is NOT clear in the law and merits further emphases.</a:t>
                      </a:r>
                    </a:p>
                    <a:p>
                      <a:pPr marL="0" marR="0" algn="just">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endParaRPr>
                    </a:p>
                  </a:txBody>
                  <a:tcPr marL="55129" marR="55129" marT="0" marB="0"/>
                </a:tc>
                <a:extLst>
                  <a:ext uri="{0D108BD9-81ED-4DB2-BD59-A6C34878D82A}">
                    <a16:rowId xmlns:a16="http://schemas.microsoft.com/office/drawing/2014/main" val="2717675647"/>
                  </a:ext>
                </a:extLst>
              </a:tr>
            </a:tbl>
          </a:graphicData>
        </a:graphic>
      </p:graphicFrame>
      <p:sp>
        <p:nvSpPr>
          <p:cNvPr id="7" name="TextBox 6">
            <a:extLst>
              <a:ext uri="{FF2B5EF4-FFF2-40B4-BE49-F238E27FC236}">
                <a16:creationId xmlns:a16="http://schemas.microsoft.com/office/drawing/2014/main" id="{6994E455-9BE2-4DB0-9BA9-15891E0E67DD}"/>
              </a:ext>
            </a:extLst>
          </p:cNvPr>
          <p:cNvSpPr txBox="1"/>
          <p:nvPr/>
        </p:nvSpPr>
        <p:spPr>
          <a:xfrm>
            <a:off x="244004" y="1362746"/>
            <a:ext cx="3949624" cy="3600986"/>
          </a:xfrm>
          <a:prstGeom prst="rect">
            <a:avLst/>
          </a:prstGeom>
          <a:noFill/>
        </p:spPr>
        <p:txBody>
          <a:bodyPr wrap="square">
            <a:spAutoFit/>
          </a:bodyPr>
          <a:lstStyle/>
          <a:p>
            <a:pPr marL="0" marR="0" algn="just">
              <a:spcBef>
                <a:spcPts val="0"/>
              </a:spcBef>
              <a:spcAft>
                <a:spcPts val="0"/>
              </a:spcAft>
            </a:pPr>
            <a:r>
              <a:rPr lang="en-US" sz="2000" b="1" dirty="0">
                <a:effectLst/>
              </a:rPr>
              <a:t>Article 72: Professional training</a:t>
            </a:r>
          </a:p>
          <a:p>
            <a:pPr marL="0" marR="0" algn="just">
              <a:spcBef>
                <a:spcPts val="0"/>
              </a:spcBef>
              <a:spcAft>
                <a:spcPts val="0"/>
              </a:spcAft>
            </a:pPr>
            <a:r>
              <a:rPr lang="en-US" sz="1800" dirty="0">
                <a:effectLst/>
              </a:rPr>
              <a:t> </a:t>
            </a:r>
          </a:p>
          <a:p>
            <a:pPr marL="342900" marR="0" lvl="0" indent="-342900" algn="just">
              <a:spcBef>
                <a:spcPts val="0"/>
              </a:spcBef>
              <a:spcAft>
                <a:spcPts val="0"/>
              </a:spcAft>
              <a:buFont typeface="+mj-lt"/>
              <a:buAutoNum type="arabicPeriod"/>
            </a:pPr>
            <a:r>
              <a:rPr lang="en-US" sz="1800" u="none" strike="noStrike" dirty="0">
                <a:effectLst/>
              </a:rPr>
              <a:t>Part of the training may be addressed to the private sector.</a:t>
            </a:r>
          </a:p>
          <a:p>
            <a:pPr marL="342900" marR="0" lvl="0" indent="-342900" algn="just">
              <a:spcBef>
                <a:spcPts val="0"/>
              </a:spcBef>
              <a:spcAft>
                <a:spcPts val="1200"/>
              </a:spcAft>
              <a:buFont typeface="+mj-lt"/>
              <a:buAutoNum type="arabicPeriod"/>
            </a:pPr>
            <a:r>
              <a:rPr lang="en-US" sz="1800" u="none" strike="noStrike" dirty="0">
                <a:effectLst/>
              </a:rPr>
              <a:t>The training shall include programs to enhance the integrity of procurement officers in public and private sectors (…)</a:t>
            </a:r>
          </a:p>
          <a:p>
            <a:pPr marL="0" marR="0" algn="just">
              <a:spcBef>
                <a:spcPts val="0"/>
              </a:spcBef>
              <a:spcAft>
                <a:spcPts val="0"/>
              </a:spcAft>
            </a:pPr>
            <a:r>
              <a:rPr lang="en-US" sz="1800" dirty="0">
                <a:effectLst/>
              </a:rPr>
              <a:t> </a:t>
            </a:r>
          </a:p>
          <a:p>
            <a:pPr marL="0" marR="0" algn="just">
              <a:spcBef>
                <a:spcPts val="0"/>
              </a:spcBef>
              <a:spcAft>
                <a:spcPts val="0"/>
              </a:spcAft>
            </a:pPr>
            <a:r>
              <a:rPr lang="en-US" sz="1800" dirty="0">
                <a:effectLst/>
              </a:rPr>
              <a:t>6. The training shall include supporting the implementation of the Sustainable Development Goals.</a:t>
            </a:r>
            <a:endParaRPr lang="en-US" sz="1800" dirty="0">
              <a:effectLst/>
              <a:latin typeface="Calibri" panose="020F0502020204030204" pitchFamily="34" charset="0"/>
              <a:ea typeface="Calibri" panose="020F0502020204030204" pitchFamily="34" charset="0"/>
            </a:endParaRPr>
          </a:p>
        </p:txBody>
      </p:sp>
      <p:pic>
        <p:nvPicPr>
          <p:cNvPr id="8" name="Picture 7">
            <a:extLst>
              <a:ext uri="{FF2B5EF4-FFF2-40B4-BE49-F238E27FC236}">
                <a16:creationId xmlns:a16="http://schemas.microsoft.com/office/drawing/2014/main" id="{A2319717-2B32-4FBD-86FB-A344D876A24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8224" y="6420164"/>
            <a:ext cx="809772" cy="405419"/>
          </a:xfrm>
          <a:prstGeom prst="rect">
            <a:avLst/>
          </a:prstGeom>
          <a:noFill/>
          <a:ln>
            <a:noFill/>
          </a:ln>
        </p:spPr>
      </p:pic>
    </p:spTree>
    <p:extLst>
      <p:ext uri="{BB962C8B-B14F-4D97-AF65-F5344CB8AC3E}">
        <p14:creationId xmlns:p14="http://schemas.microsoft.com/office/powerpoint/2010/main" val="3433106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382228" y="6487779"/>
            <a:ext cx="809772" cy="370221"/>
          </a:xfrm>
        </p:spPr>
        <p:txBody>
          <a:bodyPr/>
          <a:lstStyle/>
          <a:p>
            <a:fld id="{3A98EE3D-8CD1-4C3F-BD1C-C98C9596463C}" type="slidenum">
              <a:rPr lang="en-US" smtClean="0"/>
              <a:t>24</a:t>
            </a:fld>
            <a:endParaRPr lang="en-US" dirty="0"/>
          </a:p>
        </p:txBody>
      </p:sp>
      <p:sp>
        <p:nvSpPr>
          <p:cNvPr id="9" name="Title 8">
            <a:extLst>
              <a:ext uri="{FF2B5EF4-FFF2-40B4-BE49-F238E27FC236}">
                <a16:creationId xmlns:a16="http://schemas.microsoft.com/office/drawing/2014/main" id="{01B1D3DD-9C57-47AC-967E-2FE799D4D0F0}"/>
              </a:ext>
            </a:extLst>
          </p:cNvPr>
          <p:cNvSpPr>
            <a:spLocks noGrp="1"/>
          </p:cNvSpPr>
          <p:nvPr>
            <p:ph type="title"/>
          </p:nvPr>
        </p:nvSpPr>
        <p:spPr>
          <a:xfrm>
            <a:off x="906208" y="304482"/>
            <a:ext cx="10476020" cy="822960"/>
          </a:xfrm>
        </p:spPr>
        <p:txBody>
          <a:bodyPr>
            <a:normAutofit/>
          </a:bodyPr>
          <a:lstStyle/>
          <a:p>
            <a:r>
              <a:rPr lang="en-US" sz="3200" dirty="0"/>
              <a:t>Articles’ analysis: </a:t>
            </a:r>
            <a:r>
              <a:rPr lang="en-US" sz="2400" dirty="0"/>
              <a:t>Public Procurement Authority</a:t>
            </a:r>
            <a:endParaRPr lang="en-US" sz="3600" dirty="0"/>
          </a:p>
        </p:txBody>
      </p:sp>
      <p:sp>
        <p:nvSpPr>
          <p:cNvPr id="11" name="TextBox 10">
            <a:extLst>
              <a:ext uri="{FF2B5EF4-FFF2-40B4-BE49-F238E27FC236}">
                <a16:creationId xmlns:a16="http://schemas.microsoft.com/office/drawing/2014/main" id="{8E622B45-0094-4D26-BE2C-6251B0E9D0AA}"/>
              </a:ext>
            </a:extLst>
          </p:cNvPr>
          <p:cNvSpPr txBox="1"/>
          <p:nvPr/>
        </p:nvSpPr>
        <p:spPr>
          <a:xfrm>
            <a:off x="268696" y="1240589"/>
            <a:ext cx="11713096" cy="1477328"/>
          </a:xfrm>
          <a:prstGeom prst="rect">
            <a:avLst/>
          </a:prstGeom>
          <a:solidFill>
            <a:schemeClr val="tx2">
              <a:lumMod val="20000"/>
              <a:lumOff val="80000"/>
            </a:schemeClr>
          </a:solidFill>
        </p:spPr>
        <p:txBody>
          <a:bodyPr wrap="square">
            <a:spAutoFit/>
          </a:bodyPr>
          <a:lstStyle/>
          <a:p>
            <a:pPr marL="0" marR="0" algn="just">
              <a:spcBef>
                <a:spcPts val="0"/>
              </a:spcBef>
              <a:spcAft>
                <a:spcPts val="0"/>
              </a:spcAft>
            </a:pPr>
            <a:r>
              <a:rPr lang="en-US" sz="1800" dirty="0">
                <a:effectLst/>
                <a:latin typeface="Calibri" panose="020F0502020204030204" pitchFamily="34" charset="0"/>
                <a:ea typeface="Calibri" panose="020F0502020204030204" pitchFamily="34" charset="0"/>
              </a:rPr>
              <a:t>Article 76 lays out the duties of the Public Procurement Authority (PPA) and establishes it as the regulatory body responsible for supervising the performance of the PP system in a way that ensures compliance with the Law and alignment to international standards </a:t>
            </a:r>
            <a:r>
              <a:rPr lang="en-US" dirty="0">
                <a:latin typeface="Calibri" panose="020F0502020204030204" pitchFamily="34" charset="0"/>
                <a:ea typeface="Calibri" panose="020F0502020204030204" pitchFamily="34" charset="0"/>
              </a:rPr>
              <a:t>&amp;</a:t>
            </a:r>
            <a:r>
              <a:rPr lang="en-US" sz="1800" dirty="0">
                <a:effectLst/>
                <a:latin typeface="Calibri" panose="020F0502020204030204" pitchFamily="34" charset="0"/>
                <a:ea typeface="Calibri" panose="020F0502020204030204" pitchFamily="34" charset="0"/>
              </a:rPr>
              <a:t> good practices. </a:t>
            </a:r>
            <a:r>
              <a:rPr lang="en-US" sz="1800" b="1" dirty="0">
                <a:effectLst/>
                <a:latin typeface="Calibri" panose="020F0502020204030204" pitchFamily="34" charset="0"/>
                <a:ea typeface="Calibri" panose="020F0502020204030204" pitchFamily="34" charset="0"/>
              </a:rPr>
              <a:t>This regulatory function is generally conducive to broad participation of the private sector, including SMEs and more particularly WSMEs, due to the signals of trust it gives.</a:t>
            </a:r>
            <a:endParaRPr lang="en-US" sz="2400" b="1" dirty="0">
              <a:solidFill>
                <a:schemeClr val="tx1"/>
              </a:solidFill>
            </a:endParaRPr>
          </a:p>
          <a:p>
            <a:r>
              <a:rPr lang="en-US" dirty="0">
                <a:latin typeface="Calibri" panose="020F0502020204030204" pitchFamily="34" charset="0"/>
                <a:ea typeface="Calibri" panose="020F0502020204030204" pitchFamily="34" charset="0"/>
              </a:rPr>
              <a:t>D</a:t>
            </a:r>
            <a:r>
              <a:rPr lang="en-US" sz="1800" dirty="0">
                <a:effectLst/>
                <a:latin typeface="Calibri" panose="020F0502020204030204" pitchFamily="34" charset="0"/>
                <a:ea typeface="Calibri" panose="020F0502020204030204" pitchFamily="34" charset="0"/>
              </a:rPr>
              <a:t>uties of the PPA that particularly impact gender equality and women-led businesses participation are tackled through:</a:t>
            </a:r>
          </a:p>
        </p:txBody>
      </p:sp>
      <p:sp>
        <p:nvSpPr>
          <p:cNvPr id="12" name="Rectangle 11">
            <a:extLst>
              <a:ext uri="{FF2B5EF4-FFF2-40B4-BE49-F238E27FC236}">
                <a16:creationId xmlns:a16="http://schemas.microsoft.com/office/drawing/2014/main" id="{7E6BF869-0612-4984-8DA5-7C1B75DF549F}"/>
              </a:ext>
            </a:extLst>
          </p:cNvPr>
          <p:cNvSpPr/>
          <p:nvPr/>
        </p:nvSpPr>
        <p:spPr>
          <a:xfrm>
            <a:off x="268696" y="2984192"/>
            <a:ext cx="7035994" cy="57544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Formulate tailored procurement policies</a:t>
            </a:r>
            <a:endParaRPr lang="en-US" dirty="0">
              <a:solidFill>
                <a:schemeClr val="bg1"/>
              </a:solidFill>
              <a:effectLst/>
              <a:latin typeface="Calibri" panose="020F0502020204030204" pitchFamily="34" charset="0"/>
              <a:ea typeface="Calibri" panose="020F0502020204030204" pitchFamily="34" charset="0"/>
            </a:endParaRPr>
          </a:p>
        </p:txBody>
      </p:sp>
      <p:sp>
        <p:nvSpPr>
          <p:cNvPr id="13" name="Rectangle 12">
            <a:extLst>
              <a:ext uri="{FF2B5EF4-FFF2-40B4-BE49-F238E27FC236}">
                <a16:creationId xmlns:a16="http://schemas.microsoft.com/office/drawing/2014/main" id="{2D64DB89-7CD2-4EFE-9F92-1D5A310166C1}"/>
              </a:ext>
            </a:extLst>
          </p:cNvPr>
          <p:cNvSpPr/>
          <p:nvPr/>
        </p:nvSpPr>
        <p:spPr>
          <a:xfrm>
            <a:off x="268696" y="3697506"/>
            <a:ext cx="7035994" cy="64633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latin typeface="Calibri" panose="020F0502020204030204" pitchFamily="34" charset="0"/>
                <a:ea typeface="Calibri" panose="020F0502020204030204" pitchFamily="34" charset="0"/>
              </a:rPr>
              <a:t>Adopt policies for setting aside a certain % of annual PP contracts to women-led business</a:t>
            </a:r>
            <a:endParaRPr lang="en-US" dirty="0">
              <a:solidFill>
                <a:schemeClr val="bg1"/>
              </a:solidFill>
              <a:effectLst/>
              <a:latin typeface="Calibri" panose="020F0502020204030204" pitchFamily="34" charset="0"/>
              <a:ea typeface="Calibri" panose="020F0502020204030204" pitchFamily="34" charset="0"/>
            </a:endParaRPr>
          </a:p>
        </p:txBody>
      </p:sp>
      <p:sp>
        <p:nvSpPr>
          <p:cNvPr id="17" name="Rectangle 16">
            <a:extLst>
              <a:ext uri="{FF2B5EF4-FFF2-40B4-BE49-F238E27FC236}">
                <a16:creationId xmlns:a16="http://schemas.microsoft.com/office/drawing/2014/main" id="{4920F167-2B9E-4869-ABC0-FBC0D7F2F342}"/>
              </a:ext>
            </a:extLst>
          </p:cNvPr>
          <p:cNvSpPr/>
          <p:nvPr/>
        </p:nvSpPr>
        <p:spPr>
          <a:xfrm>
            <a:off x="268696" y="4476532"/>
            <a:ext cx="7035994" cy="64633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latin typeface="Calibri" panose="020F0502020204030204" pitchFamily="34" charset="0"/>
                <a:ea typeface="Calibri" panose="020F0502020204030204" pitchFamily="34" charset="0"/>
              </a:rPr>
              <a:t>Allow </a:t>
            </a:r>
            <a:r>
              <a:rPr lang="en-US" b="1" dirty="0">
                <a:latin typeface="Calibri" panose="020F0502020204030204" pitchFamily="34" charset="0"/>
                <a:ea typeface="Calibri" panose="020F0502020204030204" pitchFamily="34" charset="0"/>
              </a:rPr>
              <a:t>systematic &amp; free of charge access</a:t>
            </a:r>
            <a:r>
              <a:rPr lang="en-US" b="1" dirty="0">
                <a:effectLst/>
                <a:latin typeface="Calibri" panose="020F0502020204030204" pitchFamily="34" charset="0"/>
                <a:ea typeface="Calibri" panose="020F0502020204030204" pitchFamily="34" charset="0"/>
              </a:rPr>
              <a:t> to information through the central electronic platform</a:t>
            </a:r>
            <a:endParaRPr lang="en-US" b="1" dirty="0">
              <a:solidFill>
                <a:schemeClr val="bg1"/>
              </a:solidFill>
              <a:effectLst/>
              <a:latin typeface="Calibri" panose="020F0502020204030204" pitchFamily="34" charset="0"/>
              <a:ea typeface="Calibri" panose="020F0502020204030204" pitchFamily="34" charset="0"/>
            </a:endParaRPr>
          </a:p>
        </p:txBody>
      </p:sp>
      <p:sp>
        <p:nvSpPr>
          <p:cNvPr id="20" name="Rectangle 19">
            <a:extLst>
              <a:ext uri="{FF2B5EF4-FFF2-40B4-BE49-F238E27FC236}">
                <a16:creationId xmlns:a16="http://schemas.microsoft.com/office/drawing/2014/main" id="{CD0C2F89-AD48-46F4-9FEF-4EB0B1E177E4}"/>
              </a:ext>
            </a:extLst>
          </p:cNvPr>
          <p:cNvSpPr/>
          <p:nvPr/>
        </p:nvSpPr>
        <p:spPr>
          <a:xfrm>
            <a:off x="268696" y="5255558"/>
            <a:ext cx="7035994" cy="64633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latin typeface="Calibri" panose="020F0502020204030204" pitchFamily="34" charset="0"/>
                <a:ea typeface="Calibri" panose="020F0502020204030204" pitchFamily="34" charset="0"/>
              </a:rPr>
              <a:t>Publish procurement data; an opportunity to publish &amp; analyze gender-disaggregated data</a:t>
            </a:r>
            <a:endParaRPr lang="en-US" b="1" dirty="0">
              <a:solidFill>
                <a:schemeClr val="bg1"/>
              </a:solidFill>
              <a:effectLst/>
              <a:latin typeface="Calibri" panose="020F0502020204030204" pitchFamily="34" charset="0"/>
              <a:ea typeface="Calibri" panose="020F0502020204030204" pitchFamily="34" charset="0"/>
            </a:endParaRPr>
          </a:p>
        </p:txBody>
      </p:sp>
      <p:sp>
        <p:nvSpPr>
          <p:cNvPr id="21" name="Rectangle 20">
            <a:extLst>
              <a:ext uri="{FF2B5EF4-FFF2-40B4-BE49-F238E27FC236}">
                <a16:creationId xmlns:a16="http://schemas.microsoft.com/office/drawing/2014/main" id="{F087993D-6B6E-473D-9978-4EFA8598F276}"/>
              </a:ext>
            </a:extLst>
          </p:cNvPr>
          <p:cNvSpPr/>
          <p:nvPr/>
        </p:nvSpPr>
        <p:spPr>
          <a:xfrm>
            <a:off x="268696" y="6026558"/>
            <a:ext cx="7035994" cy="64633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latin typeface="Calibri" panose="020F0502020204030204" pitchFamily="34" charset="0"/>
                <a:ea typeface="Calibri" panose="020F0502020204030204" pitchFamily="34" charset="0"/>
              </a:rPr>
              <a:t>Assist &amp; advise WSMEs on how to seize procurement opportunities </a:t>
            </a:r>
            <a:endParaRPr lang="en-US" b="1" dirty="0">
              <a:solidFill>
                <a:schemeClr val="bg1"/>
              </a:solidFill>
              <a:effectLst/>
              <a:latin typeface="Calibri" panose="020F0502020204030204" pitchFamily="34" charset="0"/>
              <a:ea typeface="Calibri" panose="020F0502020204030204" pitchFamily="34" charset="0"/>
            </a:endParaRPr>
          </a:p>
        </p:txBody>
      </p:sp>
      <p:sp>
        <p:nvSpPr>
          <p:cNvPr id="24" name="Rectangle 23">
            <a:extLst>
              <a:ext uri="{FF2B5EF4-FFF2-40B4-BE49-F238E27FC236}">
                <a16:creationId xmlns:a16="http://schemas.microsoft.com/office/drawing/2014/main" id="{29D7C114-F133-49BB-B396-B5B7A07F8E7A}"/>
              </a:ext>
            </a:extLst>
          </p:cNvPr>
          <p:cNvSpPr/>
          <p:nvPr/>
        </p:nvSpPr>
        <p:spPr>
          <a:xfrm>
            <a:off x="7567893" y="2973154"/>
            <a:ext cx="4219221" cy="214062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Calibri" panose="020F0502020204030204" pitchFamily="34" charset="0"/>
                <a:ea typeface="Calibri" panose="020F0502020204030204" pitchFamily="34" charset="0"/>
              </a:rPr>
              <a:t>Design s</a:t>
            </a:r>
            <a:r>
              <a:rPr lang="en-US" b="1" dirty="0">
                <a:effectLst/>
                <a:latin typeface="Calibri" panose="020F0502020204030204" pitchFamily="34" charset="0"/>
                <a:ea typeface="Calibri" panose="020F0502020204030204" pitchFamily="34" charset="0"/>
              </a:rPr>
              <a:t>trategies &amp; recommendations to increase or improve the participation of SMEs, with room for gender inclusiveness through particular consideration to women-led businesses: continuous dialogue, regular analysis of barriers to entry, </a:t>
            </a:r>
            <a:r>
              <a:rPr lang="en-US" b="1" dirty="0" err="1">
                <a:effectLst/>
                <a:latin typeface="Calibri" panose="020F0502020204030204" pitchFamily="34" charset="0"/>
                <a:ea typeface="Calibri" panose="020F0502020204030204" pitchFamily="34" charset="0"/>
              </a:rPr>
              <a:t>etc</a:t>
            </a:r>
            <a:endParaRPr lang="en-US" b="1" dirty="0"/>
          </a:p>
        </p:txBody>
      </p:sp>
      <p:pic>
        <p:nvPicPr>
          <p:cNvPr id="25" name="Picture 24">
            <a:extLst>
              <a:ext uri="{FF2B5EF4-FFF2-40B4-BE49-F238E27FC236}">
                <a16:creationId xmlns:a16="http://schemas.microsoft.com/office/drawing/2014/main" id="{66C2182F-8A90-4D39-9B0D-555317428C9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8224" y="6420164"/>
            <a:ext cx="809772" cy="405419"/>
          </a:xfrm>
          <a:prstGeom prst="rect">
            <a:avLst/>
          </a:prstGeom>
          <a:noFill/>
          <a:ln>
            <a:noFill/>
          </a:ln>
        </p:spPr>
      </p:pic>
    </p:spTree>
    <p:extLst>
      <p:ext uri="{BB962C8B-B14F-4D97-AF65-F5344CB8AC3E}">
        <p14:creationId xmlns:p14="http://schemas.microsoft.com/office/powerpoint/2010/main" val="2589446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382228" y="6487779"/>
            <a:ext cx="809772" cy="370221"/>
          </a:xfrm>
        </p:spPr>
        <p:txBody>
          <a:bodyPr/>
          <a:lstStyle/>
          <a:p>
            <a:fld id="{3A98EE3D-8CD1-4C3F-BD1C-C98C9596463C}" type="slidenum">
              <a:rPr lang="en-US" smtClean="0"/>
              <a:t>25</a:t>
            </a:fld>
            <a:endParaRPr lang="en-US" dirty="0"/>
          </a:p>
        </p:txBody>
      </p:sp>
      <p:sp>
        <p:nvSpPr>
          <p:cNvPr id="9" name="Title 8">
            <a:extLst>
              <a:ext uri="{FF2B5EF4-FFF2-40B4-BE49-F238E27FC236}">
                <a16:creationId xmlns:a16="http://schemas.microsoft.com/office/drawing/2014/main" id="{01B1D3DD-9C57-47AC-967E-2FE799D4D0F0}"/>
              </a:ext>
            </a:extLst>
          </p:cNvPr>
          <p:cNvSpPr>
            <a:spLocks noGrp="1"/>
          </p:cNvSpPr>
          <p:nvPr>
            <p:ph type="title"/>
          </p:nvPr>
        </p:nvSpPr>
        <p:spPr>
          <a:xfrm>
            <a:off x="906208" y="304482"/>
            <a:ext cx="10476020" cy="822960"/>
          </a:xfrm>
        </p:spPr>
        <p:txBody>
          <a:bodyPr>
            <a:normAutofit/>
          </a:bodyPr>
          <a:lstStyle/>
          <a:p>
            <a:r>
              <a:rPr lang="en-US" sz="3200" dirty="0"/>
              <a:t>Main actions to be undertaken</a:t>
            </a:r>
          </a:p>
        </p:txBody>
      </p:sp>
      <p:sp>
        <p:nvSpPr>
          <p:cNvPr id="4" name="Rectangle 3">
            <a:extLst>
              <a:ext uri="{FF2B5EF4-FFF2-40B4-BE49-F238E27FC236}">
                <a16:creationId xmlns:a16="http://schemas.microsoft.com/office/drawing/2014/main" id="{4EBD386A-1B3C-4405-B86E-1D19AF9C2665}"/>
              </a:ext>
            </a:extLst>
          </p:cNvPr>
          <p:cNvSpPr/>
          <p:nvPr/>
        </p:nvSpPr>
        <p:spPr>
          <a:xfrm>
            <a:off x="199697" y="1378633"/>
            <a:ext cx="4425331" cy="6266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rPr>
              <a:t>I. At level of Government, </a:t>
            </a:r>
            <a:r>
              <a:rPr lang="en-US" sz="2000" b="1" i="1" dirty="0">
                <a:solidFill>
                  <a:schemeClr val="bg1"/>
                </a:solidFill>
              </a:rPr>
              <a:t>upon suggestion of  PPA</a:t>
            </a:r>
            <a:endParaRPr lang="en-US" sz="2000" i="1" dirty="0">
              <a:solidFill>
                <a:schemeClr val="bg1"/>
              </a:solidFill>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2C911498-760D-41A9-ABBC-3C31AD92B83D}"/>
              </a:ext>
            </a:extLst>
          </p:cNvPr>
          <p:cNvSpPr txBox="1"/>
          <p:nvPr/>
        </p:nvSpPr>
        <p:spPr>
          <a:xfrm>
            <a:off x="367862" y="2258687"/>
            <a:ext cx="5023945" cy="4401205"/>
          </a:xfrm>
          <a:prstGeom prst="rect">
            <a:avLst/>
          </a:prstGeom>
          <a:noFill/>
        </p:spPr>
        <p:txBody>
          <a:bodyPr wrap="square">
            <a:spAutoFit/>
          </a:bodyPr>
          <a:lstStyle/>
          <a:p>
            <a:pPr marL="342900" indent="-342900" algn="just">
              <a:buFont typeface="+mj-lt"/>
              <a:buAutoNum type="arabicPeriod"/>
            </a:pPr>
            <a:r>
              <a:rPr lang="en-US" sz="2000" b="1" dirty="0">
                <a:latin typeface="Calibri" panose="020F0502020204030204" pitchFamily="34" charset="0"/>
                <a:ea typeface="Calibri" panose="020F0502020204030204" pitchFamily="34" charset="0"/>
              </a:rPr>
              <a:t>Issue procurement policies </a:t>
            </a:r>
            <a:r>
              <a:rPr lang="en-US" sz="2000" dirty="0">
                <a:latin typeface="Calibri" panose="020F0502020204030204" pitchFamily="34" charset="0"/>
                <a:ea typeface="Calibri" panose="020F0502020204030204" pitchFamily="34" charset="0"/>
              </a:rPr>
              <a:t>in favor of socio-economic development.</a:t>
            </a:r>
          </a:p>
          <a:p>
            <a:pPr marL="342900" marR="0" indent="-342900" algn="just">
              <a:spcBef>
                <a:spcPts val="0"/>
              </a:spcBef>
              <a:spcAft>
                <a:spcPts val="0"/>
              </a:spcAft>
              <a:buFont typeface="+mj-lt"/>
              <a:buAutoNum type="arabicPeriod"/>
            </a:pPr>
            <a:r>
              <a:rPr lang="en-US" sz="2000" b="1" dirty="0">
                <a:effectLst/>
                <a:latin typeface="Calibri" panose="020F0502020204030204" pitchFamily="34" charset="0"/>
                <a:ea typeface="Calibri" panose="020F0502020204030204" pitchFamily="34" charset="0"/>
              </a:rPr>
              <a:t>Issue secondary legislations on setting aside</a:t>
            </a:r>
            <a:r>
              <a:rPr lang="en-US" sz="2000" dirty="0">
                <a:effectLst/>
                <a:latin typeface="Calibri" panose="020F0502020204030204" pitchFamily="34" charset="0"/>
                <a:ea typeface="Calibri" panose="020F0502020204030204" pitchFamily="34" charset="0"/>
              </a:rPr>
              <a:t> 20% of public contracts for women-owned businesses, opening PP opportunities for targeted sectors where concentration of women-led &amp; owned businesses is higher or setting tax exemption policies for WSMEs winning PP contracts</a:t>
            </a:r>
          </a:p>
          <a:p>
            <a:pPr marL="342900" marR="0" indent="-342900" algn="just">
              <a:spcBef>
                <a:spcPts val="0"/>
              </a:spcBef>
              <a:spcAft>
                <a:spcPts val="0"/>
              </a:spcAft>
              <a:buFont typeface="+mj-lt"/>
              <a:buAutoNum type="arabicPeriod"/>
            </a:pPr>
            <a:r>
              <a:rPr lang="en-US" sz="2000" b="1" dirty="0">
                <a:latin typeface="Calibri" panose="020F0502020204030204" pitchFamily="34" charset="0"/>
                <a:ea typeface="Calibri" panose="020F0502020204030204" pitchFamily="34" charset="0"/>
              </a:rPr>
              <a:t>C</a:t>
            </a:r>
            <a:r>
              <a:rPr lang="en-US" sz="2000" b="1" dirty="0">
                <a:effectLst/>
                <a:latin typeface="Calibri" panose="020F0502020204030204" pitchFamily="34" charset="0"/>
                <a:ea typeface="Calibri" panose="020F0502020204030204" pitchFamily="34" charset="0"/>
              </a:rPr>
              <a:t>onsider gender equality </a:t>
            </a:r>
            <a:r>
              <a:rPr lang="en-US" sz="2000" dirty="0">
                <a:effectLst/>
                <a:latin typeface="Calibri" panose="020F0502020204030204" pitchFamily="34" charset="0"/>
                <a:ea typeface="Calibri" panose="020F0502020204030204" pitchFamily="34" charset="0"/>
              </a:rPr>
              <a:t>in the secondary legislations establishing the PP profession.</a:t>
            </a:r>
          </a:p>
          <a:p>
            <a:pPr marL="342900" marR="0" indent="-342900" algn="just">
              <a:spcBef>
                <a:spcPts val="0"/>
              </a:spcBef>
              <a:spcAft>
                <a:spcPts val="0"/>
              </a:spcAft>
              <a:buFont typeface="+mj-lt"/>
              <a:buAutoNum type="arabicPeriod"/>
            </a:pPr>
            <a:r>
              <a:rPr lang="en-US" sz="2000" b="1" dirty="0">
                <a:latin typeface="Calibri" panose="020F0502020204030204" pitchFamily="34" charset="0"/>
                <a:ea typeface="Calibri" panose="020F0502020204030204" pitchFamily="34" charset="0"/>
              </a:rPr>
              <a:t>C</a:t>
            </a:r>
            <a:r>
              <a:rPr lang="en-US" sz="2000" b="1" dirty="0">
                <a:effectLst/>
                <a:latin typeface="Calibri" panose="020F0502020204030204" pitchFamily="34" charset="0"/>
                <a:ea typeface="Calibri" panose="020F0502020204030204" pitchFamily="34" charset="0"/>
              </a:rPr>
              <a:t>onsider gender equality </a:t>
            </a:r>
            <a:r>
              <a:rPr lang="en-US" sz="2000" dirty="0">
                <a:effectLst/>
                <a:latin typeface="Calibri" panose="020F0502020204030204" pitchFamily="34" charset="0"/>
                <a:ea typeface="Calibri" panose="020F0502020204030204" pitchFamily="34" charset="0"/>
              </a:rPr>
              <a:t>in the secondary legislations for PPA and CA formation</a:t>
            </a:r>
          </a:p>
        </p:txBody>
      </p:sp>
      <p:sp>
        <p:nvSpPr>
          <p:cNvPr id="8" name="Rectangle 7">
            <a:extLst>
              <a:ext uri="{FF2B5EF4-FFF2-40B4-BE49-F238E27FC236}">
                <a16:creationId xmlns:a16="http://schemas.microsoft.com/office/drawing/2014/main" id="{D344558C-3D87-41FC-90D3-27EB32A42D30}"/>
              </a:ext>
            </a:extLst>
          </p:cNvPr>
          <p:cNvSpPr/>
          <p:nvPr/>
        </p:nvSpPr>
        <p:spPr>
          <a:xfrm>
            <a:off x="5959365" y="1378633"/>
            <a:ext cx="4425331" cy="6433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rPr>
              <a:t>II. At level of Public Procurement Authority  </a:t>
            </a:r>
            <a:endParaRPr lang="en-US" sz="2000" dirty="0">
              <a:solidFill>
                <a:schemeClr val="bg1"/>
              </a:solidFill>
              <a:effectLst/>
              <a:latin typeface="Calibri" panose="020F050202020403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6DBF6348-56EF-4BFE-91C4-5A9D5E8E1E34}"/>
              </a:ext>
            </a:extLst>
          </p:cNvPr>
          <p:cNvSpPr txBox="1"/>
          <p:nvPr/>
        </p:nvSpPr>
        <p:spPr>
          <a:xfrm>
            <a:off x="5959365" y="2258169"/>
            <a:ext cx="5371262" cy="4401205"/>
          </a:xfrm>
          <a:prstGeom prst="rect">
            <a:avLst/>
          </a:prstGeom>
          <a:noFill/>
        </p:spPr>
        <p:txBody>
          <a:bodyPr wrap="square">
            <a:spAutoFit/>
          </a:bodyPr>
          <a:lstStyle/>
          <a:p>
            <a:pPr marL="342900" marR="0" indent="-342900" algn="just">
              <a:spcBef>
                <a:spcPts val="0"/>
              </a:spcBef>
              <a:spcAft>
                <a:spcPts val="0"/>
              </a:spcAft>
              <a:buFont typeface="+mj-lt"/>
              <a:buAutoNum type="arabicPeriod"/>
            </a:pPr>
            <a:r>
              <a:rPr lang="en-US" sz="2000" b="1" dirty="0">
                <a:latin typeface="Calibri" panose="020F0502020204030204" pitchFamily="34" charset="0"/>
                <a:ea typeface="Calibri" panose="020F0502020204030204" pitchFamily="34" charset="0"/>
              </a:rPr>
              <a:t>Establish a code of conduct</a:t>
            </a:r>
            <a:r>
              <a:rPr lang="en-US" sz="2000" dirty="0">
                <a:latin typeface="Calibri" panose="020F0502020204030204" pitchFamily="34" charset="0"/>
                <a:ea typeface="Calibri" panose="020F0502020204030204" pitchFamily="34" charset="0"/>
              </a:rPr>
              <a:t>, by virtue of a regulatory decision, based on the standards of integrity, transparency &amp; prevention of conflict of interest</a:t>
            </a:r>
          </a:p>
          <a:p>
            <a:pPr marL="342900" marR="0" indent="-342900" algn="just">
              <a:spcBef>
                <a:spcPts val="0"/>
              </a:spcBef>
              <a:spcAft>
                <a:spcPts val="0"/>
              </a:spcAft>
              <a:buFont typeface="+mj-lt"/>
              <a:buAutoNum type="arabicPeriod"/>
            </a:pPr>
            <a:r>
              <a:rPr lang="en-US" sz="2000" b="1" dirty="0">
                <a:latin typeface="Calibri" panose="020F0502020204030204" pitchFamily="34" charset="0"/>
                <a:ea typeface="Calibri" panose="020F0502020204030204" pitchFamily="34" charset="0"/>
              </a:rPr>
              <a:t>Establish and operate, without delay, the central electronic platform</a:t>
            </a:r>
            <a:r>
              <a:rPr lang="en-US" sz="2000" dirty="0">
                <a:latin typeface="Calibri" panose="020F0502020204030204" pitchFamily="34" charset="0"/>
                <a:ea typeface="Calibri" panose="020F0502020204030204" pitchFamily="34" charset="0"/>
              </a:rPr>
              <a:t>, and engage women-led businesses in testing &amp; training.</a:t>
            </a:r>
          </a:p>
          <a:p>
            <a:pPr marL="342900" marR="0" indent="-342900" algn="just">
              <a:spcBef>
                <a:spcPts val="0"/>
              </a:spcBef>
              <a:spcAft>
                <a:spcPts val="0"/>
              </a:spcAft>
              <a:buFont typeface="+mj-lt"/>
              <a:buAutoNum type="arabicPeriod"/>
            </a:pPr>
            <a:r>
              <a:rPr lang="en-US" sz="2000" b="1" dirty="0">
                <a:latin typeface="Calibri" panose="020F0502020204030204" pitchFamily="34" charset="0"/>
                <a:ea typeface="Calibri" panose="020F0502020204030204" pitchFamily="34" charset="0"/>
              </a:rPr>
              <a:t>Evaluate, monitor and adjust  </a:t>
            </a:r>
            <a:r>
              <a:rPr lang="en-US" sz="2000" dirty="0">
                <a:latin typeface="Calibri" panose="020F0502020204030204" pitchFamily="34" charset="0"/>
                <a:ea typeface="Calibri" panose="020F0502020204030204" pitchFamily="34" charset="0"/>
              </a:rPr>
              <a:t>applied policies.</a:t>
            </a:r>
          </a:p>
          <a:p>
            <a:pPr marL="342900" marR="0" indent="-342900" algn="just">
              <a:spcBef>
                <a:spcPts val="0"/>
              </a:spcBef>
              <a:spcAft>
                <a:spcPts val="0"/>
              </a:spcAft>
              <a:buFont typeface="+mj-lt"/>
              <a:buAutoNum type="arabicPeriod"/>
            </a:pPr>
            <a:r>
              <a:rPr lang="en-US" sz="2000" dirty="0">
                <a:latin typeface="Calibri" panose="020F0502020204030204" pitchFamily="34" charset="0"/>
                <a:ea typeface="Calibri" panose="020F0502020204030204" pitchFamily="34" charset="0"/>
              </a:rPr>
              <a:t>Simplify the systematic and timely </a:t>
            </a:r>
            <a:r>
              <a:rPr lang="en-US" sz="2000" b="1" dirty="0">
                <a:latin typeface="Calibri" panose="020F0502020204030204" pitchFamily="34" charset="0"/>
                <a:ea typeface="Calibri" panose="020F0502020204030204" pitchFamily="34" charset="0"/>
              </a:rPr>
              <a:t>access to bidding documents </a:t>
            </a:r>
            <a:r>
              <a:rPr lang="en-US" sz="2000" dirty="0">
                <a:latin typeface="Calibri" panose="020F0502020204030204" pitchFamily="34" charset="0"/>
                <a:ea typeface="Calibri" panose="020F0502020204030204" pitchFamily="34" charset="0"/>
              </a:rPr>
              <a:t>on the central platform.</a:t>
            </a:r>
          </a:p>
          <a:p>
            <a:pPr marL="342900" marR="0" indent="-342900" algn="just">
              <a:spcBef>
                <a:spcPts val="0"/>
              </a:spcBef>
              <a:spcAft>
                <a:spcPts val="0"/>
              </a:spcAft>
              <a:buFont typeface="+mj-lt"/>
              <a:buAutoNum type="arabicPeriod"/>
            </a:pPr>
            <a:r>
              <a:rPr lang="en-US" sz="2000" b="1" dirty="0">
                <a:effectLst/>
                <a:latin typeface="Calibri" panose="020F0502020204030204" pitchFamily="34" charset="0"/>
                <a:ea typeface="Calibri" panose="020F0502020204030204" pitchFamily="34" charset="0"/>
              </a:rPr>
              <a:t>Issue explanatory guidelines </a:t>
            </a:r>
            <a:r>
              <a:rPr lang="en-US" sz="2000" dirty="0">
                <a:effectLst/>
                <a:latin typeface="Calibri" panose="020F0502020204030204" pitchFamily="34" charset="0"/>
                <a:ea typeface="Calibri" panose="020F0502020204030204" pitchFamily="34" charset="0"/>
              </a:rPr>
              <a:t>on procurement methods.</a:t>
            </a:r>
          </a:p>
          <a:p>
            <a:pPr marL="342900" marR="0" indent="-342900" algn="just">
              <a:spcBef>
                <a:spcPts val="0"/>
              </a:spcBef>
              <a:spcAft>
                <a:spcPts val="0"/>
              </a:spcAft>
              <a:buFont typeface="+mj-lt"/>
              <a:buAutoNum type="arabicPeriod"/>
            </a:pPr>
            <a:r>
              <a:rPr lang="en-US" sz="2000" b="1" dirty="0">
                <a:effectLst/>
                <a:latin typeface="Calibri" panose="020F0502020204030204" pitchFamily="34" charset="0"/>
                <a:ea typeface="Calibri" panose="020F0502020204030204" pitchFamily="34" charset="0"/>
              </a:rPr>
              <a:t>Observe SDGs </a:t>
            </a:r>
            <a:r>
              <a:rPr lang="en-US" sz="2000" b="1" dirty="0">
                <a:latin typeface="Calibri" panose="020F0502020204030204" pitchFamily="34" charset="0"/>
                <a:ea typeface="Calibri" panose="020F0502020204030204" pitchFamily="34" charset="0"/>
              </a:rPr>
              <a:t>in the procurement training policy</a:t>
            </a:r>
            <a:r>
              <a:rPr lang="en-US" sz="2000" dirty="0">
                <a:latin typeface="Calibri" panose="020F0502020204030204" pitchFamily="34" charset="0"/>
                <a:ea typeface="Calibri" panose="020F0502020204030204" pitchFamily="34" charset="0"/>
              </a:rPr>
              <a:t> to be issued.</a:t>
            </a:r>
            <a:endParaRPr lang="en-US" sz="2000" dirty="0">
              <a:effectLst/>
              <a:latin typeface="Calibri" panose="020F0502020204030204" pitchFamily="34" charset="0"/>
              <a:ea typeface="Calibri" panose="020F0502020204030204" pitchFamily="34" charset="0"/>
            </a:endParaRPr>
          </a:p>
        </p:txBody>
      </p:sp>
      <p:pic>
        <p:nvPicPr>
          <p:cNvPr id="11" name="Picture 10">
            <a:extLst>
              <a:ext uri="{FF2B5EF4-FFF2-40B4-BE49-F238E27FC236}">
                <a16:creationId xmlns:a16="http://schemas.microsoft.com/office/drawing/2014/main" id="{C1D20232-B237-45DF-8C8C-735DB81CB42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8224" y="6420164"/>
            <a:ext cx="809772" cy="405419"/>
          </a:xfrm>
          <a:prstGeom prst="rect">
            <a:avLst/>
          </a:prstGeom>
          <a:noFill/>
          <a:ln>
            <a:noFill/>
          </a:ln>
        </p:spPr>
      </p:pic>
    </p:spTree>
    <p:extLst>
      <p:ext uri="{BB962C8B-B14F-4D97-AF65-F5344CB8AC3E}">
        <p14:creationId xmlns:p14="http://schemas.microsoft.com/office/powerpoint/2010/main" val="1490114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382228" y="6487779"/>
            <a:ext cx="809772" cy="370221"/>
          </a:xfrm>
        </p:spPr>
        <p:txBody>
          <a:bodyPr/>
          <a:lstStyle/>
          <a:p>
            <a:fld id="{3A98EE3D-8CD1-4C3F-BD1C-C98C9596463C}" type="slidenum">
              <a:rPr lang="en-US" smtClean="0"/>
              <a:t>26</a:t>
            </a:fld>
            <a:endParaRPr lang="en-US" dirty="0"/>
          </a:p>
        </p:txBody>
      </p:sp>
      <p:sp>
        <p:nvSpPr>
          <p:cNvPr id="9" name="Title 8">
            <a:extLst>
              <a:ext uri="{FF2B5EF4-FFF2-40B4-BE49-F238E27FC236}">
                <a16:creationId xmlns:a16="http://schemas.microsoft.com/office/drawing/2014/main" id="{01B1D3DD-9C57-47AC-967E-2FE799D4D0F0}"/>
              </a:ext>
            </a:extLst>
          </p:cNvPr>
          <p:cNvSpPr>
            <a:spLocks noGrp="1"/>
          </p:cNvSpPr>
          <p:nvPr>
            <p:ph type="title"/>
          </p:nvPr>
        </p:nvSpPr>
        <p:spPr>
          <a:xfrm>
            <a:off x="906208" y="304482"/>
            <a:ext cx="10476020" cy="822960"/>
          </a:xfrm>
        </p:spPr>
        <p:txBody>
          <a:bodyPr>
            <a:normAutofit/>
          </a:bodyPr>
          <a:lstStyle/>
          <a:p>
            <a:r>
              <a:rPr lang="en-US" sz="3200" dirty="0"/>
              <a:t>Main actions to be undertaken</a:t>
            </a:r>
          </a:p>
        </p:txBody>
      </p:sp>
      <p:sp>
        <p:nvSpPr>
          <p:cNvPr id="4" name="Rectangle 3">
            <a:extLst>
              <a:ext uri="{FF2B5EF4-FFF2-40B4-BE49-F238E27FC236}">
                <a16:creationId xmlns:a16="http://schemas.microsoft.com/office/drawing/2014/main" id="{4EBD386A-1B3C-4405-B86E-1D19AF9C2665}"/>
              </a:ext>
            </a:extLst>
          </p:cNvPr>
          <p:cNvSpPr/>
          <p:nvPr/>
        </p:nvSpPr>
        <p:spPr>
          <a:xfrm>
            <a:off x="5549462" y="1491212"/>
            <a:ext cx="4425696" cy="6266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rPr>
              <a:t>IV. At level of </a:t>
            </a:r>
            <a:r>
              <a:rPr lang="en-US" sz="2000" b="1" dirty="0" err="1">
                <a:solidFill>
                  <a:schemeClr val="bg1"/>
                </a:solidFill>
              </a:rPr>
              <a:t>Institut</a:t>
            </a:r>
            <a:r>
              <a:rPr lang="en-US" sz="2000" b="1" dirty="0">
                <a:solidFill>
                  <a:schemeClr val="bg1"/>
                </a:solidFill>
              </a:rPr>
              <a:t> des Finances</a:t>
            </a:r>
            <a:endParaRPr lang="en-US" sz="2000" i="1" dirty="0">
              <a:solidFill>
                <a:schemeClr val="bg1"/>
              </a:solidFill>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2C911498-760D-41A9-ABBC-3C31AD92B83D}"/>
              </a:ext>
            </a:extLst>
          </p:cNvPr>
          <p:cNvSpPr txBox="1"/>
          <p:nvPr/>
        </p:nvSpPr>
        <p:spPr>
          <a:xfrm>
            <a:off x="5484602" y="2271684"/>
            <a:ext cx="5948855" cy="4401205"/>
          </a:xfrm>
          <a:prstGeom prst="rect">
            <a:avLst/>
          </a:prstGeom>
          <a:noFill/>
        </p:spPr>
        <p:txBody>
          <a:bodyPr wrap="square">
            <a:spAutoFit/>
          </a:bodyPr>
          <a:lstStyle/>
          <a:p>
            <a:pPr marL="342900" indent="-342900" algn="just">
              <a:buFont typeface="+mj-lt"/>
              <a:buAutoNum type="arabicPeriod"/>
            </a:pPr>
            <a:r>
              <a:rPr lang="en-US" sz="2000" b="1" dirty="0">
                <a:latin typeface="Calibri" panose="020F0502020204030204" pitchFamily="34" charset="0"/>
                <a:ea typeface="Calibri" panose="020F0502020204030204" pitchFamily="34" charset="0"/>
              </a:rPr>
              <a:t>Provide awareness and training to women-led businesses on the new law </a:t>
            </a:r>
            <a:r>
              <a:rPr lang="en-US" sz="2000" dirty="0">
                <a:latin typeface="Calibri" panose="020F0502020204030204" pitchFamily="34" charset="0"/>
                <a:ea typeface="Calibri" panose="020F0502020204030204" pitchFamily="34" charset="0"/>
              </a:rPr>
              <a:t>to ensure respecting the principles of competition, efficiency and sustainable development.</a:t>
            </a:r>
          </a:p>
          <a:p>
            <a:pPr marL="342900" indent="-342900" algn="just">
              <a:buFont typeface="+mj-lt"/>
              <a:buAutoNum type="arabicPeriod"/>
            </a:pPr>
            <a:r>
              <a:rPr lang="en-US" sz="2000" b="1" dirty="0">
                <a:latin typeface="Calibri" panose="020F0502020204030204" pitchFamily="34" charset="0"/>
                <a:ea typeface="Calibri" panose="020F0502020204030204" pitchFamily="34" charset="0"/>
              </a:rPr>
              <a:t>Target women-led businesses by customizing training programs </a:t>
            </a:r>
            <a:r>
              <a:rPr lang="en-US" sz="2000" dirty="0">
                <a:latin typeface="Calibri" panose="020F0502020204030204" pitchFamily="34" charset="0"/>
                <a:ea typeface="Calibri" panose="020F0502020204030204" pitchFamily="34" charset="0"/>
              </a:rPr>
              <a:t>that answer their needs and prepare them to better understand the new dynamics and to enter the competition (new methods, </a:t>
            </a:r>
            <a:r>
              <a:rPr lang="en-US" sz="2000" dirty="0" err="1">
                <a:latin typeface="Calibri" panose="020F0502020204030204" pitchFamily="34" charset="0"/>
                <a:ea typeface="Calibri" panose="020F0502020204030204" pitchFamily="34" charset="0"/>
              </a:rPr>
              <a:t>etc</a:t>
            </a:r>
            <a:r>
              <a:rPr lang="en-US" sz="2000" dirty="0">
                <a:latin typeface="Calibri" panose="020F0502020204030204" pitchFamily="34" charset="0"/>
                <a:ea typeface="Calibri" panose="020F0502020204030204" pitchFamily="34" charset="0"/>
              </a:rPr>
              <a:t>)</a:t>
            </a:r>
          </a:p>
          <a:p>
            <a:pPr marL="342900" indent="-342900" algn="just">
              <a:buFont typeface="+mj-lt"/>
              <a:buAutoNum type="arabicPeriod"/>
            </a:pPr>
            <a:r>
              <a:rPr lang="en-US" sz="2000" b="1" dirty="0">
                <a:latin typeface="Calibri" panose="020F0502020204030204" pitchFamily="34" charset="0"/>
                <a:ea typeface="Calibri" panose="020F0502020204030204" pitchFamily="34" charset="0"/>
              </a:rPr>
              <a:t>Provide training programs on framework contracts for WSMEs </a:t>
            </a:r>
            <a:r>
              <a:rPr lang="en-US" sz="2000" dirty="0">
                <a:latin typeface="Calibri" panose="020F0502020204030204" pitchFamily="34" charset="0"/>
                <a:ea typeface="Calibri" panose="020F0502020204030204" pitchFamily="34" charset="0"/>
              </a:rPr>
              <a:t>to learn how to submit bids and manage them successfully.</a:t>
            </a:r>
          </a:p>
          <a:p>
            <a:pPr marL="342900" indent="-342900" algn="just">
              <a:buFont typeface="+mj-lt"/>
              <a:buAutoNum type="arabicPeriod"/>
            </a:pPr>
            <a:r>
              <a:rPr lang="en-US" sz="2000" b="1" dirty="0">
                <a:latin typeface="Calibri" panose="020F0502020204030204" pitchFamily="34" charset="0"/>
                <a:ea typeface="Calibri" panose="020F0502020204030204" pitchFamily="34" charset="0"/>
              </a:rPr>
              <a:t>Aligning the training with the SDGs and gender responsive procurement.</a:t>
            </a:r>
            <a:endParaRPr lang="en-US" sz="2000" dirty="0">
              <a:latin typeface="Calibri" panose="020F0502020204030204" pitchFamily="34" charset="0"/>
              <a:ea typeface="Calibri" panose="020F0502020204030204" pitchFamily="34" charset="0"/>
            </a:endParaRPr>
          </a:p>
        </p:txBody>
      </p:sp>
      <p:sp>
        <p:nvSpPr>
          <p:cNvPr id="18" name="Rectangle 17">
            <a:extLst>
              <a:ext uri="{FF2B5EF4-FFF2-40B4-BE49-F238E27FC236}">
                <a16:creationId xmlns:a16="http://schemas.microsoft.com/office/drawing/2014/main" id="{6667E3A0-943B-45AA-8978-FBECA94DFF8C}"/>
              </a:ext>
            </a:extLst>
          </p:cNvPr>
          <p:cNvSpPr/>
          <p:nvPr/>
        </p:nvSpPr>
        <p:spPr>
          <a:xfrm>
            <a:off x="346840" y="1474534"/>
            <a:ext cx="4425696" cy="6433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rPr>
              <a:t>III. At level of procuring entities</a:t>
            </a:r>
            <a:endParaRPr lang="en-US" sz="2000" dirty="0">
              <a:solidFill>
                <a:schemeClr val="bg1"/>
              </a:solidFill>
              <a:effectLst/>
              <a:latin typeface="Calibri" panose="020F0502020204030204" pitchFamily="34" charset="0"/>
              <a:ea typeface="Calibri" panose="020F0502020204030204" pitchFamily="34" charset="0"/>
            </a:endParaRPr>
          </a:p>
        </p:txBody>
      </p:sp>
      <p:sp>
        <p:nvSpPr>
          <p:cNvPr id="19" name="TextBox 18">
            <a:extLst>
              <a:ext uri="{FF2B5EF4-FFF2-40B4-BE49-F238E27FC236}">
                <a16:creationId xmlns:a16="http://schemas.microsoft.com/office/drawing/2014/main" id="{F64FB6CC-C02E-4E8C-ADCB-FDF33695AF50}"/>
              </a:ext>
            </a:extLst>
          </p:cNvPr>
          <p:cNvSpPr txBox="1"/>
          <p:nvPr/>
        </p:nvSpPr>
        <p:spPr>
          <a:xfrm>
            <a:off x="262758" y="2272589"/>
            <a:ext cx="4825574" cy="4093428"/>
          </a:xfrm>
          <a:prstGeom prst="rect">
            <a:avLst/>
          </a:prstGeom>
          <a:noFill/>
        </p:spPr>
        <p:txBody>
          <a:bodyPr wrap="square">
            <a:spAutoFit/>
          </a:bodyPr>
          <a:lstStyle/>
          <a:p>
            <a:pPr marL="342900" marR="0" indent="-342900" algn="just">
              <a:spcBef>
                <a:spcPts val="0"/>
              </a:spcBef>
              <a:spcAft>
                <a:spcPts val="0"/>
              </a:spcAft>
              <a:buFont typeface="+mj-lt"/>
              <a:buAutoNum type="arabicPeriod"/>
            </a:pPr>
            <a:r>
              <a:rPr lang="en-US" sz="2000" b="1" dirty="0">
                <a:latin typeface="Calibri" panose="020F0502020204030204" pitchFamily="34" charset="0"/>
                <a:ea typeface="Calibri" panose="020F0502020204030204" pitchFamily="34" charset="0"/>
              </a:rPr>
              <a:t>While planning, consider pursuing policy goals &amp; objectives </a:t>
            </a:r>
            <a:r>
              <a:rPr lang="en-US" sz="2000" dirty="0">
                <a:latin typeface="Calibri" panose="020F0502020204030204" pitchFamily="34" charset="0"/>
                <a:ea typeface="Calibri" panose="020F0502020204030204" pitchFamily="34" charset="0"/>
              </a:rPr>
              <a:t>such as gender mainstreaming or environmental sustainability, to promote the development of women’s entrepreneurship &amp; economic empowerment.</a:t>
            </a:r>
          </a:p>
          <a:p>
            <a:pPr marL="342900" marR="0" indent="-342900" algn="just">
              <a:spcBef>
                <a:spcPts val="0"/>
              </a:spcBef>
              <a:spcAft>
                <a:spcPts val="0"/>
              </a:spcAft>
              <a:buFont typeface="+mj-lt"/>
              <a:buAutoNum type="arabicPeriod"/>
            </a:pPr>
            <a:r>
              <a:rPr lang="en-US" sz="2000" b="1" dirty="0">
                <a:latin typeface="Calibri" panose="020F0502020204030204" pitchFamily="34" charset="0"/>
                <a:ea typeface="Calibri" panose="020F0502020204030204" pitchFamily="34" charset="0"/>
              </a:rPr>
              <a:t>Divide procurement into lots </a:t>
            </a:r>
            <a:r>
              <a:rPr lang="en-US" sz="2000" dirty="0">
                <a:latin typeface="Calibri" panose="020F0502020204030204" pitchFamily="34" charset="0"/>
                <a:ea typeface="Calibri" panose="020F0502020204030204" pitchFamily="34" charset="0"/>
              </a:rPr>
              <a:t>for small businesses to submit bids within its capacity &amp; specialization.</a:t>
            </a:r>
          </a:p>
          <a:p>
            <a:pPr marL="342900" marR="0" indent="-342900" algn="just">
              <a:spcBef>
                <a:spcPts val="0"/>
              </a:spcBef>
              <a:spcAft>
                <a:spcPts val="0"/>
              </a:spcAft>
              <a:buFont typeface="+mj-lt"/>
              <a:buAutoNum type="arabicPeriod"/>
            </a:pPr>
            <a:r>
              <a:rPr lang="en-US" sz="2000" b="1" dirty="0">
                <a:latin typeface="Calibri" panose="020F0502020204030204" pitchFamily="34" charset="0"/>
                <a:ea typeface="Calibri" panose="020F0502020204030204" pitchFamily="34" charset="0"/>
              </a:rPr>
              <a:t>Be open to change; to applying </a:t>
            </a:r>
            <a:r>
              <a:rPr lang="en-US" sz="2000" dirty="0">
                <a:latin typeface="Calibri" panose="020F0502020204030204" pitchFamily="34" charset="0"/>
                <a:ea typeface="Calibri" panose="020F0502020204030204" pitchFamily="34" charset="0"/>
              </a:rPr>
              <a:t>new inclusive PP policies in favor of gender &amp; development.</a:t>
            </a:r>
          </a:p>
        </p:txBody>
      </p:sp>
      <p:pic>
        <p:nvPicPr>
          <p:cNvPr id="8" name="Picture 7">
            <a:extLst>
              <a:ext uri="{FF2B5EF4-FFF2-40B4-BE49-F238E27FC236}">
                <a16:creationId xmlns:a16="http://schemas.microsoft.com/office/drawing/2014/main" id="{75230942-607C-4F41-81A3-34C70A625E7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8224" y="6420164"/>
            <a:ext cx="809772" cy="405419"/>
          </a:xfrm>
          <a:prstGeom prst="rect">
            <a:avLst/>
          </a:prstGeom>
          <a:noFill/>
          <a:ln>
            <a:noFill/>
          </a:ln>
        </p:spPr>
      </p:pic>
    </p:spTree>
    <p:extLst>
      <p:ext uri="{BB962C8B-B14F-4D97-AF65-F5344CB8AC3E}">
        <p14:creationId xmlns:p14="http://schemas.microsoft.com/office/powerpoint/2010/main" val="3860484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247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797AC86-B9D8-41E6-B60D-0471B95FD849}"/>
              </a:ext>
            </a:extLst>
          </p:cNvPr>
          <p:cNvSpPr/>
          <p:nvPr/>
        </p:nvSpPr>
        <p:spPr>
          <a:xfrm>
            <a:off x="0" y="1828800"/>
            <a:ext cx="12192000" cy="5178621"/>
          </a:xfrm>
          <a:prstGeom prst="rect">
            <a:avLst/>
          </a:prstGeom>
          <a:solidFill>
            <a:schemeClr val="tx2">
              <a:lumMod val="75000"/>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0600" y="425976"/>
            <a:ext cx="11225735" cy="1121818"/>
          </a:xfrm>
        </p:spPr>
        <p:txBody>
          <a:bodyPr>
            <a:normAutofit fontScale="90000"/>
          </a:bodyPr>
          <a:lstStyle/>
          <a:p>
            <a:r>
              <a:rPr lang="en-US" sz="3200" dirty="0"/>
              <a:t>Governments are powerful change makers because they are the largest buyers in an economy</a:t>
            </a:r>
            <a:br>
              <a:rPr lang="en-US" sz="3200" dirty="0"/>
            </a:br>
            <a:endParaRPr lang="en-US" sz="3200" dirty="0"/>
          </a:p>
        </p:txBody>
      </p:sp>
      <p:sp>
        <p:nvSpPr>
          <p:cNvPr id="6" name="Slide Number Placeholder 5"/>
          <p:cNvSpPr>
            <a:spLocks noGrp="1"/>
          </p:cNvSpPr>
          <p:nvPr>
            <p:ph type="sldNum" sz="quarter" idx="12"/>
          </p:nvPr>
        </p:nvSpPr>
        <p:spPr/>
        <p:txBody>
          <a:bodyPr/>
          <a:lstStyle/>
          <a:p>
            <a:fld id="{3A98EE3D-8CD1-4C3F-BD1C-C98C9596463C}" type="slidenum">
              <a:rPr lang="en-US" smtClean="0"/>
              <a:t>3</a:t>
            </a:fld>
            <a:endParaRPr lang="en-US" dirty="0"/>
          </a:p>
        </p:txBody>
      </p:sp>
      <p:grpSp>
        <p:nvGrpSpPr>
          <p:cNvPr id="5" name="Group 4">
            <a:extLst>
              <a:ext uri="{FF2B5EF4-FFF2-40B4-BE49-F238E27FC236}">
                <a16:creationId xmlns:a16="http://schemas.microsoft.com/office/drawing/2014/main" id="{0D43A8EE-EEF1-438D-8303-9E386AF9AF9D}"/>
              </a:ext>
            </a:extLst>
          </p:cNvPr>
          <p:cNvGrpSpPr/>
          <p:nvPr/>
        </p:nvGrpSpPr>
        <p:grpSpPr>
          <a:xfrm>
            <a:off x="4858166" y="1688660"/>
            <a:ext cx="6600075" cy="5017770"/>
            <a:chOff x="5051482" y="1159988"/>
            <a:chExt cx="6600075" cy="5017770"/>
          </a:xfrm>
        </p:grpSpPr>
        <p:pic>
          <p:nvPicPr>
            <p:cNvPr id="7" name="Content Placeholder 3">
              <a:extLst>
                <a:ext uri="{FF2B5EF4-FFF2-40B4-BE49-F238E27FC236}">
                  <a16:creationId xmlns:a16="http://schemas.microsoft.com/office/drawing/2014/main" id="{3034E97D-65D8-4635-976F-39044C0B8E7F}"/>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p:blipFill>
          <p:spPr>
            <a:xfrm>
              <a:off x="5051482" y="1159988"/>
              <a:ext cx="6600075" cy="5017770"/>
            </a:xfrm>
            <a:prstGeom prst="rect">
              <a:avLst/>
            </a:prstGeom>
          </p:spPr>
        </p:pic>
        <p:sp>
          <p:nvSpPr>
            <p:cNvPr id="3" name="Rectangle 2">
              <a:extLst>
                <a:ext uri="{FF2B5EF4-FFF2-40B4-BE49-F238E27FC236}">
                  <a16:creationId xmlns:a16="http://schemas.microsoft.com/office/drawing/2014/main" id="{F1B6187E-3D99-4C46-868D-27928F1E4887}"/>
                </a:ext>
              </a:extLst>
            </p:cNvPr>
            <p:cNvSpPr/>
            <p:nvPr/>
          </p:nvSpPr>
          <p:spPr>
            <a:xfrm>
              <a:off x="9474520" y="2988896"/>
              <a:ext cx="1977390" cy="14947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 Lebanon</a:t>
              </a:r>
            </a:p>
            <a:p>
              <a:pPr algn="ctr"/>
              <a:r>
                <a:rPr lang="en-US" sz="3600" b="1" dirty="0"/>
                <a:t>6.5%</a:t>
              </a:r>
            </a:p>
            <a:p>
              <a:pPr algn="ctr"/>
              <a:r>
                <a:rPr lang="en-US" dirty="0"/>
                <a:t>of GDP </a:t>
              </a:r>
              <a:r>
                <a:rPr lang="en-US" sz="1200" dirty="0"/>
                <a:t>(4)</a:t>
              </a:r>
              <a:endParaRPr lang="en-US" dirty="0"/>
            </a:p>
          </p:txBody>
        </p:sp>
      </p:grpSp>
      <p:sp>
        <p:nvSpPr>
          <p:cNvPr id="14" name="TextBox 13">
            <a:extLst>
              <a:ext uri="{FF2B5EF4-FFF2-40B4-BE49-F238E27FC236}">
                <a16:creationId xmlns:a16="http://schemas.microsoft.com/office/drawing/2014/main" id="{E6F10C1D-AA1D-4009-AA96-7092520826B5}"/>
              </a:ext>
            </a:extLst>
          </p:cNvPr>
          <p:cNvSpPr txBox="1"/>
          <p:nvPr/>
        </p:nvSpPr>
        <p:spPr>
          <a:xfrm>
            <a:off x="228600" y="5906159"/>
            <a:ext cx="5360670" cy="861774"/>
          </a:xfrm>
          <a:prstGeom prst="rect">
            <a:avLst/>
          </a:prstGeom>
          <a:noFill/>
        </p:spPr>
        <p:txBody>
          <a:bodyPr wrap="square" rtlCol="1">
            <a:spAutoFit/>
          </a:bodyPr>
          <a:lstStyle/>
          <a:p>
            <a:r>
              <a:rPr lang="en-US" sz="1000" dirty="0">
                <a:latin typeface="Arial" panose="020B0604020202020204" pitchFamily="34" charset="0"/>
                <a:cs typeface="Arial" panose="020B0604020202020204" pitchFamily="34" charset="0"/>
              </a:rPr>
              <a:t>Sources:</a:t>
            </a:r>
          </a:p>
          <a:p>
            <a:pPr marL="171450" indent="-171450">
              <a:buFont typeface="+mj-lt"/>
              <a:buAutoNum type="arabicPeriod"/>
            </a:pPr>
            <a:r>
              <a:rPr lang="en-US" sz="1000" dirty="0">
                <a:latin typeface="Arial" panose="020B0604020202020204" pitchFamily="34" charset="0"/>
                <a:cs typeface="Arial" panose="020B0604020202020204" pitchFamily="34" charset="0"/>
              </a:rPr>
              <a:t>OECD Data (2017)</a:t>
            </a:r>
          </a:p>
          <a:p>
            <a:pPr marL="171450" indent="-171450">
              <a:buFont typeface="+mj-lt"/>
              <a:buAutoNum type="arabicPeriod"/>
            </a:pPr>
            <a:r>
              <a:rPr lang="en-US" sz="1000" dirty="0">
                <a:latin typeface="Arial" panose="020B0604020202020204" pitchFamily="34" charset="0"/>
                <a:cs typeface="Arial" panose="020B0604020202020204" pitchFamily="34" charset="0"/>
              </a:rPr>
              <a:t>World Bank (2017), Benchmarking Public Procurement Report</a:t>
            </a:r>
          </a:p>
          <a:p>
            <a:pPr marL="171450" indent="-171450">
              <a:buFont typeface="+mj-lt"/>
              <a:buAutoNum type="arabicPeriod"/>
            </a:pPr>
            <a:r>
              <a:rPr lang="en-US" sz="1000" dirty="0">
                <a:latin typeface="Arial" panose="020B0604020202020204" pitchFamily="34" charset="0"/>
                <a:cs typeface="Arial" panose="020B0604020202020204" pitchFamily="34" charset="0"/>
              </a:rPr>
              <a:t>United Nations, One Planet Network</a:t>
            </a:r>
          </a:p>
          <a:p>
            <a:pPr marL="171450" indent="-171450">
              <a:buFont typeface="+mj-lt"/>
              <a:buAutoNum type="arabicPeriod"/>
            </a:pPr>
            <a:r>
              <a:rPr lang="en-US" sz="1000" dirty="0" err="1">
                <a:solidFill>
                  <a:schemeClr val="tx1">
                    <a:lumMod val="50000"/>
                  </a:schemeClr>
                </a:solidFill>
                <a:latin typeface="Arial" panose="020B0604020202020204" pitchFamily="34" charset="0"/>
                <a:cs typeface="Arial" panose="020B0604020202020204" pitchFamily="34" charset="0"/>
              </a:rPr>
              <a:t>Institut</a:t>
            </a:r>
            <a:r>
              <a:rPr lang="en-US" sz="1000" dirty="0">
                <a:solidFill>
                  <a:schemeClr val="tx1">
                    <a:lumMod val="50000"/>
                  </a:schemeClr>
                </a:solidFill>
                <a:latin typeface="Arial" panose="020B0604020202020204" pitchFamily="34" charset="0"/>
                <a:cs typeface="Arial" panose="020B0604020202020204" pitchFamily="34" charset="0"/>
              </a:rPr>
              <a:t> des Finances Basil </a:t>
            </a:r>
            <a:r>
              <a:rPr lang="en-US" sz="1000" dirty="0" err="1">
                <a:solidFill>
                  <a:schemeClr val="tx1">
                    <a:lumMod val="50000"/>
                  </a:schemeClr>
                </a:solidFill>
                <a:latin typeface="Arial" panose="020B0604020202020204" pitchFamily="34" charset="0"/>
                <a:cs typeface="Arial" panose="020B0604020202020204" pitchFamily="34" charset="0"/>
              </a:rPr>
              <a:t>Fuleihan</a:t>
            </a:r>
            <a:r>
              <a:rPr lang="en-US" sz="1000" dirty="0">
                <a:solidFill>
                  <a:schemeClr val="tx1">
                    <a:lumMod val="50000"/>
                  </a:schemeClr>
                </a:solidFill>
                <a:latin typeface="Arial" panose="020B0604020202020204" pitchFamily="34" charset="0"/>
                <a:cs typeface="Arial" panose="020B0604020202020204" pitchFamily="34" charset="0"/>
              </a:rPr>
              <a:t>, Ministry of Finance, 2020</a:t>
            </a:r>
            <a:endParaRPr lang="en-US" sz="10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DE1CF30-BB3C-49B3-B57E-A5B652DE0EA8}"/>
              </a:ext>
            </a:extLst>
          </p:cNvPr>
          <p:cNvSpPr txBox="1">
            <a:spLocks noChangeArrowheads="1"/>
          </p:cNvSpPr>
          <p:nvPr/>
        </p:nvSpPr>
        <p:spPr bwMode="auto">
          <a:xfrm>
            <a:off x="990600" y="1078779"/>
            <a:ext cx="11013642" cy="800219"/>
          </a:xfrm>
          <a:prstGeom prst="rect">
            <a:avLst/>
          </a:prstGeom>
          <a:noFill/>
        </p:spPr>
        <p:txBody>
          <a:bodyPr wrap="square">
            <a:spAutoFit/>
          </a:bodyPr>
          <a:lstStyle>
            <a:defPPr>
              <a:defRPr lang="en-US"/>
            </a:defPPr>
            <a:lvl1pPr marL="197365" indent="-197365" algn="just">
              <a:lnSpc>
                <a:spcPct val="115000"/>
              </a:lnSpc>
              <a:spcBef>
                <a:spcPts val="336"/>
              </a:spcBef>
              <a:spcAft>
                <a:spcPts val="336"/>
              </a:spcAft>
              <a:buClr>
                <a:srgbClr val="0375A6"/>
              </a:buClr>
              <a:buFont typeface="Wingdings" panose="05000000000000000000" pitchFamily="2" charset="2"/>
              <a:buChar char="§"/>
              <a:defRPr sz="1600" b="1">
                <a:solidFill>
                  <a:schemeClr val="tx1"/>
                </a:solidFill>
                <a:latin typeface="Arial" panose="020B0604020202020204" pitchFamily="34" charset="0"/>
                <a:ea typeface="Calibri" panose="020F050202020403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indent="0" algn="just">
              <a:lnSpc>
                <a:spcPct val="100000"/>
              </a:lnSpc>
              <a:spcBef>
                <a:spcPts val="300"/>
              </a:spcBef>
              <a:spcAft>
                <a:spcPts val="300"/>
              </a:spcAft>
              <a:buClr>
                <a:srgbClr val="698667"/>
              </a:buClr>
              <a:buNone/>
              <a:tabLst>
                <a:tab pos="4127500" algn="l"/>
              </a:tabLst>
            </a:pPr>
            <a:r>
              <a:rPr lang="en-US" sz="2800" dirty="0">
                <a:latin typeface="+mn-lt"/>
                <a:cs typeface="Arial" panose="020B0604020202020204" pitchFamily="34" charset="0"/>
              </a:rPr>
              <a:t>20% </a:t>
            </a:r>
            <a:r>
              <a:rPr lang="en-US" sz="2400" b="0" dirty="0">
                <a:latin typeface="+mn-lt"/>
                <a:cs typeface="Arial" panose="020B0604020202020204" pitchFamily="34" charset="0"/>
              </a:rPr>
              <a:t>of public expenditures; at central level (an estimate of US$3.4 billions in 2019) </a:t>
            </a:r>
            <a:r>
              <a:rPr lang="en-US" sz="1800" b="0" dirty="0">
                <a:latin typeface="+mn-lt"/>
                <a:cs typeface="Arial" panose="020B0604020202020204" pitchFamily="34" charset="0"/>
              </a:rPr>
              <a:t>(excluding public institutions &amp; municipalities)</a:t>
            </a:r>
            <a:endParaRPr lang="en-US" sz="2000" b="0" dirty="0">
              <a:latin typeface="+mn-lt"/>
              <a:cs typeface="Arial" panose="020B0604020202020204" pitchFamily="34" charset="0"/>
            </a:endParaRPr>
          </a:p>
        </p:txBody>
      </p:sp>
      <p:pic>
        <p:nvPicPr>
          <p:cNvPr id="11" name="Picture 10">
            <a:extLst>
              <a:ext uri="{FF2B5EF4-FFF2-40B4-BE49-F238E27FC236}">
                <a16:creationId xmlns:a16="http://schemas.microsoft.com/office/drawing/2014/main" id="{5AD36196-57F4-4577-8051-DA046FFC39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10536" y="3517568"/>
            <a:ext cx="496116" cy="329082"/>
          </a:xfrm>
          <a:prstGeom prst="rect">
            <a:avLst/>
          </a:prstGeom>
        </p:spPr>
      </p:pic>
    </p:spTree>
    <p:extLst>
      <p:ext uri="{BB962C8B-B14F-4D97-AF65-F5344CB8AC3E}">
        <p14:creationId xmlns:p14="http://schemas.microsoft.com/office/powerpoint/2010/main" val="2744460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31122831"/>
              </p:ext>
            </p:extLst>
          </p:nvPr>
        </p:nvGraphicFramePr>
        <p:xfrm>
          <a:off x="-3593" y="1124573"/>
          <a:ext cx="6769662" cy="5707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ubtitle 2"/>
          <p:cNvSpPr txBox="1">
            <a:spLocks/>
          </p:cNvSpPr>
          <p:nvPr/>
        </p:nvSpPr>
        <p:spPr>
          <a:xfrm>
            <a:off x="6766070" y="1389328"/>
            <a:ext cx="5185064" cy="5147762"/>
          </a:xfrm>
          <a:prstGeom prst="rect">
            <a:avLst/>
          </a:prstGeom>
        </p:spPr>
        <p:txBody>
          <a:bodyPr vert="horz" wrap="square" lIns="108717" tIns="54359" rIns="108717" bIns="5435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marR="28575" indent="-285750" algn="just">
              <a:lnSpc>
                <a:spcPct val="115000"/>
              </a:lnSpc>
              <a:spcAft>
                <a:spcPts val="400"/>
              </a:spcAft>
              <a:buFont typeface="Arial" panose="020B0604020202020204" pitchFamily="34" charset="0"/>
              <a:buChar char="•"/>
            </a:pPr>
            <a:r>
              <a:rPr lang="en-US" sz="2000" spc="8" dirty="0">
                <a:solidFill>
                  <a:schemeClr val="tx1"/>
                </a:solidFill>
                <a:latin typeface="Arial" panose="020B0604020202020204" pitchFamily="34" charset="0"/>
                <a:ea typeface="Calibri" panose="020F0502020204030204" pitchFamily="34" charset="0"/>
                <a:cs typeface="Arial" panose="020B0604020202020204" pitchFamily="34" charset="0"/>
              </a:rPr>
              <a:t>Public Procurement </a:t>
            </a:r>
            <a:r>
              <a:rPr lang="en-US" sz="2000" b="1" spc="8" dirty="0">
                <a:solidFill>
                  <a:srgbClr val="50664E"/>
                </a:solidFill>
                <a:latin typeface="Arial" panose="020B0604020202020204" pitchFamily="34" charset="0"/>
                <a:ea typeface="Calibri" panose="020F0502020204030204" pitchFamily="34" charset="0"/>
                <a:cs typeface="Arial" panose="020B0604020202020204" pitchFamily="34" charset="0"/>
              </a:rPr>
              <a:t>is a powerful tool for achieving secondary policy objectives: </a:t>
            </a:r>
            <a:r>
              <a:rPr lang="en-US" sz="2000" spc="8" dirty="0">
                <a:solidFill>
                  <a:schemeClr val="tx1"/>
                </a:solidFill>
                <a:latin typeface="Arial" panose="020B0604020202020204" pitchFamily="34" charset="0"/>
                <a:ea typeface="Calibri" panose="020F0502020204030204" pitchFamily="34" charset="0"/>
                <a:cs typeface="Arial" panose="020B0604020202020204" pitchFamily="34" charset="0"/>
              </a:rPr>
              <a:t>sustainable green growth, SMEs development, innovation, responsible business conduct, industrial policy objectives, </a:t>
            </a:r>
            <a:r>
              <a:rPr lang="en-US" sz="2000" b="1" spc="8" dirty="0">
                <a:solidFill>
                  <a:srgbClr val="50664E"/>
                </a:solidFill>
                <a:latin typeface="Arial" panose="020B0604020202020204" pitchFamily="34" charset="0"/>
                <a:ea typeface="Calibri" panose="020F0502020204030204" pitchFamily="34" charset="0"/>
                <a:cs typeface="Arial" panose="020B0604020202020204" pitchFamily="34" charset="0"/>
              </a:rPr>
              <a:t>gender mainstreaming</a:t>
            </a:r>
            <a:r>
              <a:rPr lang="en-US" sz="2000" spc="8" dirty="0">
                <a:solidFill>
                  <a:schemeClr val="tx1"/>
                </a:solidFill>
                <a:latin typeface="Arial" panose="020B0604020202020204" pitchFamily="34" charset="0"/>
                <a:ea typeface="Calibri" panose="020F0502020204030204" pitchFamily="34" charset="0"/>
                <a:cs typeface="Arial" panose="020B0604020202020204" pitchFamily="34" charset="0"/>
              </a:rPr>
              <a:t>, and digital transformation</a:t>
            </a:r>
          </a:p>
          <a:p>
            <a:pPr marL="285750" marR="28575" indent="-285750" algn="just">
              <a:lnSpc>
                <a:spcPct val="115000"/>
              </a:lnSpc>
              <a:spcAft>
                <a:spcPts val="400"/>
              </a:spcAft>
              <a:buFont typeface="Arial" panose="020B0604020202020204" pitchFamily="34" charset="0"/>
              <a:buChar char="•"/>
            </a:pPr>
            <a:r>
              <a:rPr lang="en-US" sz="2000" spc="8" dirty="0">
                <a:solidFill>
                  <a:schemeClr val="tx1"/>
                </a:solidFill>
                <a:latin typeface="Arial" panose="020B0604020202020204" pitchFamily="34" charset="0"/>
                <a:ea typeface="Calibri" panose="020F0502020204030204" pitchFamily="34" charset="0"/>
                <a:cs typeface="Arial" panose="020B0604020202020204" pitchFamily="34" charset="0"/>
              </a:rPr>
              <a:t>Thinking procurement strategically  means going beyond the simple fulfillment of an administrative function, it is no more a choice for policymakers, but rather a responsibility to face tremendous challenges.</a:t>
            </a:r>
          </a:p>
        </p:txBody>
      </p:sp>
      <p:sp>
        <p:nvSpPr>
          <p:cNvPr id="12" name="Title 1">
            <a:extLst>
              <a:ext uri="{FF2B5EF4-FFF2-40B4-BE49-F238E27FC236}">
                <a16:creationId xmlns:a16="http://schemas.microsoft.com/office/drawing/2014/main" id="{35AC4A4F-0F6A-4F37-9DDC-8D3F157E67F6}"/>
              </a:ext>
            </a:extLst>
          </p:cNvPr>
          <p:cNvSpPr txBox="1">
            <a:spLocks/>
          </p:cNvSpPr>
          <p:nvPr/>
        </p:nvSpPr>
        <p:spPr>
          <a:xfrm>
            <a:off x="942057" y="433991"/>
            <a:ext cx="10476020" cy="822960"/>
          </a:xfrm>
          <a:prstGeom prst="rect">
            <a:avLst/>
          </a:prstGeom>
        </p:spPr>
        <p:txBody>
          <a:bodyPr>
            <a:normAutofit/>
          </a:bodyPr>
          <a:lstStyle>
            <a:lvl1pPr algn="l" defTabSz="914400" rtl="0" eaLnBrk="1" latinLnBrk="0" hangingPunct="1">
              <a:lnSpc>
                <a:spcPct val="80000"/>
              </a:lnSpc>
              <a:spcBef>
                <a:spcPct val="0"/>
              </a:spcBef>
              <a:buNone/>
              <a:defRPr sz="4000" b="1" kern="1200" spc="-50" baseline="0">
                <a:solidFill>
                  <a:schemeClr val="tx1">
                    <a:lumMod val="75000"/>
                    <a:lumOff val="25000"/>
                  </a:schemeClr>
                </a:solidFill>
                <a:latin typeface="+mn-lt"/>
                <a:ea typeface="+mj-ea"/>
                <a:cs typeface="+mj-cs"/>
              </a:defRPr>
            </a:lvl1pPr>
          </a:lstStyle>
          <a:p>
            <a:r>
              <a:rPr lang="en-US" sz="3200" dirty="0">
                <a:cs typeface="Arial" panose="020B0604020202020204" pitchFamily="34" charset="0"/>
              </a:rPr>
              <a:t>A key enabler to achieve policy objectives</a:t>
            </a:r>
            <a:endParaRPr lang="en-US" sz="3200" dirty="0"/>
          </a:p>
        </p:txBody>
      </p:sp>
      <p:sp>
        <p:nvSpPr>
          <p:cNvPr id="5" name="Rectangle 4">
            <a:extLst>
              <a:ext uri="{FF2B5EF4-FFF2-40B4-BE49-F238E27FC236}">
                <a16:creationId xmlns:a16="http://schemas.microsoft.com/office/drawing/2014/main" id="{405A4F56-4381-4A22-81B2-EA7514C9B629}"/>
              </a:ext>
            </a:extLst>
          </p:cNvPr>
          <p:cNvSpPr/>
          <p:nvPr/>
        </p:nvSpPr>
        <p:spPr>
          <a:xfrm>
            <a:off x="0" y="1124573"/>
            <a:ext cx="6573795" cy="5711885"/>
          </a:xfrm>
          <a:prstGeom prst="rect">
            <a:avLst/>
          </a:prstGeom>
          <a:solidFill>
            <a:schemeClr val="tx2">
              <a:lumMod val="75000"/>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8183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382228" y="6487779"/>
            <a:ext cx="809772" cy="370221"/>
          </a:xfrm>
        </p:spPr>
        <p:txBody>
          <a:bodyPr/>
          <a:lstStyle/>
          <a:p>
            <a:fld id="{3A98EE3D-8CD1-4C3F-BD1C-C98C9596463C}" type="slidenum">
              <a:rPr lang="en-US" smtClean="0"/>
              <a:t>5</a:t>
            </a:fld>
            <a:endParaRPr lang="en-US" dirty="0"/>
          </a:p>
        </p:txBody>
      </p:sp>
      <p:sp>
        <p:nvSpPr>
          <p:cNvPr id="9" name="Title 8">
            <a:extLst>
              <a:ext uri="{FF2B5EF4-FFF2-40B4-BE49-F238E27FC236}">
                <a16:creationId xmlns:a16="http://schemas.microsoft.com/office/drawing/2014/main" id="{01B1D3DD-9C57-47AC-967E-2FE799D4D0F0}"/>
              </a:ext>
            </a:extLst>
          </p:cNvPr>
          <p:cNvSpPr>
            <a:spLocks noGrp="1"/>
          </p:cNvSpPr>
          <p:nvPr>
            <p:ph type="title"/>
          </p:nvPr>
        </p:nvSpPr>
        <p:spPr>
          <a:xfrm>
            <a:off x="906208" y="304482"/>
            <a:ext cx="10476020" cy="822960"/>
          </a:xfrm>
        </p:spPr>
        <p:txBody>
          <a:bodyPr>
            <a:normAutofit/>
          </a:bodyPr>
          <a:lstStyle/>
          <a:p>
            <a:r>
              <a:rPr lang="en-US" sz="3200" dirty="0"/>
              <a:t>57% of OECD countries have a framework for gender &amp; PP</a:t>
            </a:r>
          </a:p>
        </p:txBody>
      </p:sp>
      <p:pic>
        <p:nvPicPr>
          <p:cNvPr id="3" name="Picture 2">
            <a:extLst>
              <a:ext uri="{FF2B5EF4-FFF2-40B4-BE49-F238E27FC236}">
                <a16:creationId xmlns:a16="http://schemas.microsoft.com/office/drawing/2014/main" id="{B0C507A2-CFF0-45DA-89E9-183F91018D21}"/>
              </a:ext>
            </a:extLst>
          </p:cNvPr>
          <p:cNvPicPr>
            <a:picLocks noChangeAspect="1"/>
          </p:cNvPicPr>
          <p:nvPr/>
        </p:nvPicPr>
        <p:blipFill rotWithShape="1">
          <a:blip r:embed="rId3"/>
          <a:srcRect l="11982" t="21303" r="28276" b="15402"/>
          <a:stretch/>
        </p:blipFill>
        <p:spPr>
          <a:xfrm>
            <a:off x="747393" y="1262167"/>
            <a:ext cx="10793649" cy="5595833"/>
          </a:xfrm>
          <a:prstGeom prst="rect">
            <a:avLst/>
          </a:prstGeom>
        </p:spPr>
      </p:pic>
      <p:sp>
        <p:nvSpPr>
          <p:cNvPr id="11" name="Rectangle 10">
            <a:extLst>
              <a:ext uri="{FF2B5EF4-FFF2-40B4-BE49-F238E27FC236}">
                <a16:creationId xmlns:a16="http://schemas.microsoft.com/office/drawing/2014/main" id="{29D8FD25-1B18-4520-9636-1C7C71424225}"/>
              </a:ext>
            </a:extLst>
          </p:cNvPr>
          <p:cNvSpPr/>
          <p:nvPr/>
        </p:nvSpPr>
        <p:spPr>
          <a:xfrm>
            <a:off x="0" y="1986266"/>
            <a:ext cx="12192000" cy="4871734"/>
          </a:xfrm>
          <a:prstGeom prst="rect">
            <a:avLst/>
          </a:prstGeom>
          <a:solidFill>
            <a:schemeClr val="tx2">
              <a:lumMod val="75000"/>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A4B4B1D-F177-4701-8550-6483B977BB14}"/>
              </a:ext>
            </a:extLst>
          </p:cNvPr>
          <p:cNvSpPr/>
          <p:nvPr/>
        </p:nvSpPr>
        <p:spPr>
          <a:xfrm rot="16200000">
            <a:off x="4154838" y="101819"/>
            <a:ext cx="469556" cy="693856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677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326CC-9D31-48C0-81E3-00346C07C8E6}"/>
              </a:ext>
            </a:extLst>
          </p:cNvPr>
          <p:cNvSpPr>
            <a:spLocks noGrp="1"/>
          </p:cNvSpPr>
          <p:nvPr>
            <p:ph type="title"/>
          </p:nvPr>
        </p:nvSpPr>
        <p:spPr>
          <a:xfrm>
            <a:off x="952567" y="130431"/>
            <a:ext cx="10476020" cy="822960"/>
          </a:xfrm>
        </p:spPr>
        <p:txBody>
          <a:bodyPr>
            <a:normAutofit/>
          </a:bodyPr>
          <a:lstStyle/>
          <a:p>
            <a:r>
              <a:rPr lang="en-US" sz="3200" dirty="0">
                <a:cs typeface="Arial" panose="020B0604020202020204" pitchFamily="34" charset="0"/>
              </a:rPr>
              <a:t>An </a:t>
            </a:r>
            <a:r>
              <a:rPr lang="en-US" sz="3200" dirty="0"/>
              <a:t>opportunity</a:t>
            </a:r>
            <a:r>
              <a:rPr lang="en-US" sz="3200" dirty="0">
                <a:cs typeface="Arial" panose="020B0604020202020204" pitchFamily="34" charset="0"/>
              </a:rPr>
              <a:t> for inclusive growth and sustainability</a:t>
            </a:r>
            <a:endParaRPr lang="en-US" sz="3200" dirty="0"/>
          </a:p>
        </p:txBody>
      </p:sp>
      <p:sp>
        <p:nvSpPr>
          <p:cNvPr id="4" name="Footer Placeholder 3">
            <a:extLst>
              <a:ext uri="{FF2B5EF4-FFF2-40B4-BE49-F238E27FC236}">
                <a16:creationId xmlns:a16="http://schemas.microsoft.com/office/drawing/2014/main" id="{C4B5C450-AA9D-4BC9-A6C7-F2205E723563}"/>
              </a:ext>
            </a:extLst>
          </p:cNvPr>
          <p:cNvSpPr>
            <a:spLocks noGrp="1"/>
          </p:cNvSpPr>
          <p:nvPr>
            <p:ph type="ftr" sz="quarter" idx="11"/>
          </p:nvPr>
        </p:nvSpPr>
        <p:spPr/>
        <p:txBody>
          <a:bodyPr/>
          <a:lstStyle/>
          <a:p>
            <a:r>
              <a:rPr lang="en-US"/>
              <a:t>Public Procurement Reform in Lebanon</a:t>
            </a:r>
            <a:endParaRPr lang="en-US" dirty="0"/>
          </a:p>
        </p:txBody>
      </p:sp>
      <p:sp>
        <p:nvSpPr>
          <p:cNvPr id="5" name="Slide Number Placeholder 4">
            <a:extLst>
              <a:ext uri="{FF2B5EF4-FFF2-40B4-BE49-F238E27FC236}">
                <a16:creationId xmlns:a16="http://schemas.microsoft.com/office/drawing/2014/main" id="{A21EF8F6-ADCF-446B-A057-419987AB16E1}"/>
              </a:ext>
            </a:extLst>
          </p:cNvPr>
          <p:cNvSpPr>
            <a:spLocks noGrp="1"/>
          </p:cNvSpPr>
          <p:nvPr>
            <p:ph type="sldNum" sz="quarter" idx="12"/>
          </p:nvPr>
        </p:nvSpPr>
        <p:spPr/>
        <p:txBody>
          <a:bodyPr/>
          <a:lstStyle/>
          <a:p>
            <a:fld id="{3A98EE3D-8CD1-4C3F-BD1C-C98C9596463C}" type="slidenum">
              <a:rPr lang="en-US" smtClean="0"/>
              <a:t>6</a:t>
            </a:fld>
            <a:endParaRPr lang="en-US" dirty="0"/>
          </a:p>
        </p:txBody>
      </p:sp>
      <p:sp>
        <p:nvSpPr>
          <p:cNvPr id="7" name="Rectangle 6">
            <a:extLst>
              <a:ext uri="{FF2B5EF4-FFF2-40B4-BE49-F238E27FC236}">
                <a16:creationId xmlns:a16="http://schemas.microsoft.com/office/drawing/2014/main" id="{DD7E1BBE-A998-4D04-8646-F3A4CC5D8284}"/>
              </a:ext>
            </a:extLst>
          </p:cNvPr>
          <p:cNvSpPr/>
          <p:nvPr/>
        </p:nvSpPr>
        <p:spPr>
          <a:xfrm>
            <a:off x="0" y="1639600"/>
            <a:ext cx="12181487" cy="52183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5F0794B4-1AA6-4F4B-82F7-51848D887BA6}"/>
              </a:ext>
            </a:extLst>
          </p:cNvPr>
          <p:cNvSpPr/>
          <p:nvPr/>
        </p:nvSpPr>
        <p:spPr>
          <a:xfrm>
            <a:off x="923315" y="4536984"/>
            <a:ext cx="6001241" cy="892552"/>
          </a:xfrm>
          <a:prstGeom prst="rect">
            <a:avLst/>
          </a:prstGeom>
          <a:solidFill>
            <a:schemeClr val="bg1">
              <a:alpha val="50980"/>
            </a:schemeClr>
          </a:solidFill>
          <a:ln>
            <a:solidFill>
              <a:schemeClr val="bg1">
                <a:lumMod val="95000"/>
              </a:schemeClr>
            </a:solidFill>
          </a:ln>
        </p:spPr>
        <p:txBody>
          <a:bodyPr wrap="square">
            <a:spAutoFit/>
          </a:bodyPr>
          <a:lstStyle/>
          <a:p>
            <a:r>
              <a:rPr lang="en-US" b="1" dirty="0">
                <a:latin typeface="Arial" panose="020B0604020202020204" pitchFamily="34" charset="0"/>
                <a:cs typeface="Arial" panose="020B0604020202020204" pitchFamily="34" charset="0"/>
              </a:rPr>
              <a:t>Government is the BIGGEST buyer</a:t>
            </a:r>
          </a:p>
          <a:p>
            <a:r>
              <a:rPr lang="en-US" dirty="0">
                <a:latin typeface="Arial" panose="020B0604020202020204" pitchFamily="34" charset="0"/>
                <a:cs typeface="Arial" panose="020B0604020202020204" pitchFamily="34" charset="0"/>
              </a:rPr>
              <a:t>An opportunity for </a:t>
            </a:r>
            <a:r>
              <a:rPr lang="en-US" b="1" dirty="0">
                <a:latin typeface="Arial" panose="020B0604020202020204" pitchFamily="34" charset="0"/>
                <a:cs typeface="Arial" panose="020B0604020202020204" pitchFamily="34" charset="0"/>
              </a:rPr>
              <a:t>sustainable procurement</a:t>
            </a:r>
          </a:p>
          <a:p>
            <a:endParaRPr lang="ar-LB" sz="1600" dirty="0">
              <a:latin typeface="Arial" panose="020B0604020202020204" pitchFamily="34" charset="0"/>
              <a:cs typeface="Arial" panose="020B0604020202020204" pitchFamily="34" charset="0"/>
            </a:endParaRPr>
          </a:p>
        </p:txBody>
      </p:sp>
      <p:pic>
        <p:nvPicPr>
          <p:cNvPr id="18" name="Picture 2" descr="Image result for goal 12">
            <a:extLst>
              <a:ext uri="{FF2B5EF4-FFF2-40B4-BE49-F238E27FC236}">
                <a16:creationId xmlns:a16="http://schemas.microsoft.com/office/drawing/2014/main" id="{2341B9D0-6826-4D83-BFC2-AF6FF12388E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211" y="4613429"/>
            <a:ext cx="882489" cy="91064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5E3CA159-F157-4390-94CE-9E8903442732}"/>
              </a:ext>
            </a:extLst>
          </p:cNvPr>
          <p:cNvSpPr/>
          <p:nvPr/>
        </p:nvSpPr>
        <p:spPr>
          <a:xfrm>
            <a:off x="952567" y="3142950"/>
            <a:ext cx="6089501" cy="892552"/>
          </a:xfrm>
          <a:prstGeom prst="rect">
            <a:avLst/>
          </a:prstGeom>
          <a:solidFill>
            <a:schemeClr val="bg1">
              <a:alpha val="50980"/>
            </a:schemeClr>
          </a:solidFill>
          <a:ln>
            <a:solidFill>
              <a:schemeClr val="bg1">
                <a:lumMod val="95000"/>
              </a:schemeClr>
            </a:solidFill>
          </a:ln>
        </p:spPr>
        <p:txBody>
          <a:bodyPr wrap="square">
            <a:spAutoFit/>
          </a:bodyPr>
          <a:lstStyle/>
          <a:p>
            <a:r>
              <a:rPr lang="en-US" b="1" dirty="0">
                <a:latin typeface="Arial" panose="020B0604020202020204" pitchFamily="34" charset="0"/>
                <a:cs typeface="Arial" panose="020B0604020202020204" pitchFamily="34" charset="0"/>
              </a:rPr>
              <a:t>Government is the BIGGEST buyer</a:t>
            </a:r>
            <a:endParaRPr lang="ar-LB" b="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An opportunity for SMEs and local economy </a:t>
            </a:r>
            <a:r>
              <a:rPr lang="en-GB" sz="1600" dirty="0">
                <a:latin typeface="Arial" panose="020B0604020202020204" pitchFamily="34" charset="0"/>
                <a:cs typeface="Arial" panose="020B0604020202020204" pitchFamily="34" charset="0"/>
              </a:rPr>
              <a:t>(95% of enterprises, 51% of the working population</a:t>
            </a:r>
            <a:endParaRPr lang="ar-LB"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69DCA02-B0FB-4ABE-8BE2-76C0A6906927}"/>
              </a:ext>
            </a:extLst>
          </p:cNvPr>
          <p:cNvSpPr txBox="1"/>
          <p:nvPr/>
        </p:nvSpPr>
        <p:spPr>
          <a:xfrm>
            <a:off x="6895305" y="6390371"/>
            <a:ext cx="5286182" cy="400110"/>
          </a:xfrm>
          <a:prstGeom prst="rect">
            <a:avLst/>
          </a:prstGeom>
          <a:noFill/>
        </p:spPr>
        <p:txBody>
          <a:bodyPr wrap="square" rtlCol="1">
            <a:spAutoFit/>
          </a:bodyPr>
          <a:lstStyle/>
          <a:p>
            <a:pPr marL="228600" indent="-228600">
              <a:buAutoNum type="arabicPeriod"/>
            </a:pPr>
            <a:r>
              <a:rPr lang="en-US" sz="1000" dirty="0" err="1">
                <a:latin typeface="Arial" panose="020B0604020202020204" pitchFamily="34" charset="0"/>
                <a:cs typeface="Arial" panose="020B0604020202020204" pitchFamily="34" charset="0"/>
              </a:rPr>
              <a:t>Rotar</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LauraJuznik</a:t>
            </a:r>
            <a:r>
              <a:rPr lang="en-US" sz="1000" dirty="0">
                <a:latin typeface="Arial" panose="020B0604020202020204" pitchFamily="34" charset="0"/>
                <a:cs typeface="Arial" panose="020B0604020202020204" pitchFamily="34" charset="0"/>
              </a:rPr>
              <a:t>, </a:t>
            </a:r>
            <a:r>
              <a:rPr lang="en-US" sz="1000" i="1" dirty="0">
                <a:latin typeface="Arial" panose="020B0604020202020204" pitchFamily="34" charset="0"/>
                <a:cs typeface="Arial" panose="020B0604020202020204" pitchFamily="34" charset="0"/>
              </a:rPr>
              <a:t>Contributions of SMEs to employment in the EU</a:t>
            </a:r>
            <a:r>
              <a:rPr lang="en-US" sz="1000" dirty="0">
                <a:latin typeface="Arial" panose="020B0604020202020204" pitchFamily="34" charset="0"/>
                <a:cs typeface="Arial" panose="020B0604020202020204" pitchFamily="34" charset="0"/>
              </a:rPr>
              <a:t>, September 2019</a:t>
            </a:r>
          </a:p>
          <a:p>
            <a:pPr marL="228600" indent="-228600">
              <a:buAutoNum type="arabicPeriod"/>
            </a:pPr>
            <a:r>
              <a:rPr lang="en-US" sz="1000" dirty="0">
                <a:latin typeface="Arial" panose="020B0604020202020204" pitchFamily="34" charset="0"/>
                <a:cs typeface="Arial" panose="020B0604020202020204" pitchFamily="34" charset="0"/>
              </a:rPr>
              <a:t>The Economist and UNOPS, </a:t>
            </a:r>
            <a:r>
              <a:rPr lang="en-US" sz="1000" i="1" dirty="0">
                <a:latin typeface="Arial" panose="020B0604020202020204" pitchFamily="34" charset="0"/>
                <a:cs typeface="Arial" panose="020B0604020202020204" pitchFamily="34" charset="0"/>
              </a:rPr>
              <a:t>The Future of Public Spending</a:t>
            </a:r>
            <a:r>
              <a:rPr lang="en-US" sz="1000" dirty="0">
                <a:latin typeface="Arial" panose="020B0604020202020204" pitchFamily="34" charset="0"/>
                <a:cs typeface="Arial" panose="020B0604020202020204" pitchFamily="34" charset="0"/>
              </a:rPr>
              <a:t>, April 2020</a:t>
            </a:r>
          </a:p>
        </p:txBody>
      </p:sp>
      <p:sp>
        <p:nvSpPr>
          <p:cNvPr id="28" name="TextBox 27">
            <a:extLst>
              <a:ext uri="{FF2B5EF4-FFF2-40B4-BE49-F238E27FC236}">
                <a16:creationId xmlns:a16="http://schemas.microsoft.com/office/drawing/2014/main" id="{04D03ED0-1640-4261-AE0C-B362FCB7C809}"/>
              </a:ext>
            </a:extLst>
          </p:cNvPr>
          <p:cNvSpPr txBox="1"/>
          <p:nvPr/>
        </p:nvSpPr>
        <p:spPr>
          <a:xfrm>
            <a:off x="952567" y="1680559"/>
            <a:ext cx="6089501" cy="1200329"/>
          </a:xfrm>
          <a:prstGeom prst="rect">
            <a:avLst/>
          </a:prstGeom>
          <a:solidFill>
            <a:schemeClr val="bg1">
              <a:alpha val="50980"/>
            </a:schemeClr>
          </a:solidFill>
          <a:ln>
            <a:solidFill>
              <a:schemeClr val="bg1">
                <a:lumMod val="95000"/>
              </a:schemeClr>
            </a:solidFill>
          </a:ln>
        </p:spPr>
        <p:txBody>
          <a:bodyPr wrap="square">
            <a:spAutoFit/>
          </a:bodyPr>
          <a:lstStyle>
            <a:defPPr>
              <a:defRPr lang="en-US"/>
            </a:defPPr>
            <a:lvl1pPr>
              <a:defRPr b="1">
                <a:solidFill>
                  <a:schemeClr val="tx2"/>
                </a:solidFill>
                <a:latin typeface="Arial" panose="020B0604020202020204" pitchFamily="34" charset="0"/>
                <a:cs typeface="Arial" panose="020B0604020202020204" pitchFamily="34" charset="0"/>
              </a:defRPr>
            </a:lvl1pPr>
          </a:lstStyle>
          <a:p>
            <a:r>
              <a:rPr lang="en-US" b="1" dirty="0">
                <a:solidFill>
                  <a:schemeClr val="tx1"/>
                </a:solidFill>
                <a:latin typeface="Arial" panose="020B0604020202020204" pitchFamily="34" charset="0"/>
                <a:cs typeface="Arial" panose="020B0604020202020204" pitchFamily="34" charset="0"/>
              </a:rPr>
              <a:t>Government is the BIGGEST buyer</a:t>
            </a:r>
            <a:endParaRPr lang="ar-LB" b="1" dirty="0">
              <a:solidFill>
                <a:schemeClr val="tx1"/>
              </a:solidFill>
              <a:latin typeface="Arial" panose="020B0604020202020204" pitchFamily="34" charset="0"/>
              <a:cs typeface="Arial" panose="020B0604020202020204" pitchFamily="34" charset="0"/>
            </a:endParaRPr>
          </a:p>
          <a:p>
            <a:r>
              <a:rPr lang="en-US" b="0" dirty="0">
                <a:solidFill>
                  <a:schemeClr val="tx1"/>
                </a:solidFill>
                <a:cs typeface="Arial" panose="020B0604020202020204" pitchFamily="34" charset="0"/>
              </a:rPr>
              <a:t>Purchasing behavior affect the conditions of competition. </a:t>
            </a:r>
            <a:r>
              <a:rPr lang="en-US" b="0" dirty="0">
                <a:solidFill>
                  <a:schemeClr val="tx1"/>
                </a:solidFill>
                <a:effectLst/>
                <a:ea typeface="Calibri" panose="020F0502020204030204" pitchFamily="34" charset="0"/>
                <a:cs typeface="Arial" panose="020B0604020202020204" pitchFamily="34" charset="0"/>
              </a:rPr>
              <a:t>OECD research suggests that eliminating bid rigging could </a:t>
            </a:r>
            <a:r>
              <a:rPr lang="en-US" dirty="0">
                <a:solidFill>
                  <a:schemeClr val="tx1"/>
                </a:solidFill>
                <a:effectLst/>
                <a:ea typeface="Calibri" panose="020F0502020204030204" pitchFamily="34" charset="0"/>
                <a:cs typeface="Arial" panose="020B0604020202020204" pitchFamily="34" charset="0"/>
              </a:rPr>
              <a:t>reduce procurement prices by 20% or more</a:t>
            </a:r>
            <a:endParaRPr lang="en-US" dirty="0">
              <a:solidFill>
                <a:schemeClr val="tx1"/>
              </a:solidFill>
            </a:endParaRPr>
          </a:p>
        </p:txBody>
      </p:sp>
      <p:grpSp>
        <p:nvGrpSpPr>
          <p:cNvPr id="32" name="Group 31">
            <a:extLst>
              <a:ext uri="{FF2B5EF4-FFF2-40B4-BE49-F238E27FC236}">
                <a16:creationId xmlns:a16="http://schemas.microsoft.com/office/drawing/2014/main" id="{66600289-4ED2-4BC5-B24F-A144A29A6E7B}"/>
              </a:ext>
            </a:extLst>
          </p:cNvPr>
          <p:cNvGrpSpPr/>
          <p:nvPr/>
        </p:nvGrpSpPr>
        <p:grpSpPr>
          <a:xfrm>
            <a:off x="6887689" y="1377538"/>
            <a:ext cx="5201232" cy="4886193"/>
            <a:chOff x="451802" y="4264223"/>
            <a:chExt cx="4611640" cy="3050977"/>
          </a:xfrm>
        </p:grpSpPr>
        <p:pic>
          <p:nvPicPr>
            <p:cNvPr id="33" name="Picture 32">
              <a:extLst>
                <a:ext uri="{FF2B5EF4-FFF2-40B4-BE49-F238E27FC236}">
                  <a16:creationId xmlns:a16="http://schemas.microsoft.com/office/drawing/2014/main" id="{007B3576-93DA-4B87-B2A1-9C1A03E5623F}"/>
                </a:ext>
              </a:extLst>
            </p:cNvPr>
            <p:cNvPicPr/>
            <p:nvPr/>
          </p:nvPicPr>
          <p:blipFill rotWithShape="1">
            <a:blip r:embed="rId4" cstate="email">
              <a:extLst>
                <a:ext uri="{28A0092B-C50C-407E-A947-70E740481C1C}">
                  <a14:useLocalDpi xmlns:a14="http://schemas.microsoft.com/office/drawing/2010/main"/>
                </a:ext>
              </a:extLst>
            </a:blip>
            <a:srcRect b="6769"/>
            <a:stretch/>
          </p:blipFill>
          <p:spPr bwMode="auto">
            <a:xfrm>
              <a:off x="451802" y="4542989"/>
              <a:ext cx="4611640" cy="2772211"/>
            </a:xfrm>
            <a:prstGeom prst="rect">
              <a:avLst/>
            </a:prstGeom>
            <a:noFill/>
            <a:ln>
              <a:noFill/>
            </a:ln>
            <a:effectLst/>
          </p:spPr>
        </p:pic>
        <p:sp>
          <p:nvSpPr>
            <p:cNvPr id="34" name="Rectangle 33">
              <a:extLst>
                <a:ext uri="{FF2B5EF4-FFF2-40B4-BE49-F238E27FC236}">
                  <a16:creationId xmlns:a16="http://schemas.microsoft.com/office/drawing/2014/main" id="{B53B2787-C340-4E2E-90FF-4BB00009B848}"/>
                </a:ext>
              </a:extLst>
            </p:cNvPr>
            <p:cNvSpPr/>
            <p:nvPr/>
          </p:nvSpPr>
          <p:spPr>
            <a:xfrm>
              <a:off x="455615" y="4264223"/>
              <a:ext cx="4607827" cy="230614"/>
            </a:xfrm>
            <a:prstGeom prst="rect">
              <a:avLst/>
            </a:prstGeom>
            <a:solidFill>
              <a:schemeClr val="bg1">
                <a:alpha val="50980"/>
              </a:schemeClr>
            </a:solidFill>
            <a:ln>
              <a:solidFill>
                <a:schemeClr val="bg1">
                  <a:lumMod val="95000"/>
                </a:schemeClr>
              </a:solidFill>
            </a:ln>
          </p:spPr>
          <p:txBody>
            <a:bodyPr wrap="square">
              <a:spAutoFit/>
            </a:bodyPr>
            <a:lstStyle/>
            <a:p>
              <a:pPr algn="ctr"/>
              <a:r>
                <a:rPr lang="en-US" b="1" dirty="0">
                  <a:latin typeface="Arial" panose="020B0604020202020204" pitchFamily="34" charset="0"/>
                  <a:cs typeface="Arial" panose="020B0604020202020204" pitchFamily="34" charset="0"/>
                </a:rPr>
                <a:t>Obstacles for SMEs in public procurement</a:t>
              </a:r>
              <a:endParaRPr lang="ar-LB" b="1" dirty="0">
                <a:latin typeface="Arial" panose="020B0604020202020204" pitchFamily="34" charset="0"/>
                <a:cs typeface="Arial" panose="020B0604020202020204" pitchFamily="34" charset="0"/>
              </a:endParaRPr>
            </a:p>
          </p:txBody>
        </p:sp>
      </p:grpSp>
      <p:pic>
        <p:nvPicPr>
          <p:cNvPr id="20" name="Picture 19">
            <a:extLst>
              <a:ext uri="{FF2B5EF4-FFF2-40B4-BE49-F238E27FC236}">
                <a16:creationId xmlns:a16="http://schemas.microsoft.com/office/drawing/2014/main" id="{FA530C16-75A4-4586-84A0-90D24C7039EC}"/>
              </a:ext>
            </a:extLst>
          </p:cNvPr>
          <p:cNvPicPr>
            <a:picLocks noChangeAspect="1"/>
          </p:cNvPicPr>
          <p:nvPr/>
        </p:nvPicPr>
        <p:blipFill rotWithShape="1">
          <a:blip r:embed="rId5"/>
          <a:srcRect r="45865"/>
          <a:stretch/>
        </p:blipFill>
        <p:spPr>
          <a:xfrm>
            <a:off x="23538" y="3293077"/>
            <a:ext cx="903528" cy="917212"/>
          </a:xfrm>
          <a:prstGeom prst="rect">
            <a:avLst/>
          </a:prstGeom>
        </p:spPr>
      </p:pic>
      <p:pic>
        <p:nvPicPr>
          <p:cNvPr id="25" name="Picture 24">
            <a:extLst>
              <a:ext uri="{FF2B5EF4-FFF2-40B4-BE49-F238E27FC236}">
                <a16:creationId xmlns:a16="http://schemas.microsoft.com/office/drawing/2014/main" id="{B13A06E5-0507-4882-932F-4B0972A6512F}"/>
              </a:ext>
            </a:extLst>
          </p:cNvPr>
          <p:cNvPicPr>
            <a:picLocks noChangeAspect="1"/>
          </p:cNvPicPr>
          <p:nvPr/>
        </p:nvPicPr>
        <p:blipFill>
          <a:blip r:embed="rId6"/>
          <a:stretch>
            <a:fillRect/>
          </a:stretch>
        </p:blipFill>
        <p:spPr>
          <a:xfrm>
            <a:off x="36655" y="1891897"/>
            <a:ext cx="890411" cy="910648"/>
          </a:xfrm>
          <a:prstGeom prst="rect">
            <a:avLst/>
          </a:prstGeom>
        </p:spPr>
      </p:pic>
      <p:sp>
        <p:nvSpPr>
          <p:cNvPr id="16" name="Rectangle 15">
            <a:extLst>
              <a:ext uri="{FF2B5EF4-FFF2-40B4-BE49-F238E27FC236}">
                <a16:creationId xmlns:a16="http://schemas.microsoft.com/office/drawing/2014/main" id="{454E731C-F829-4136-BC28-03F9528EEF2A}"/>
              </a:ext>
            </a:extLst>
          </p:cNvPr>
          <p:cNvSpPr/>
          <p:nvPr/>
        </p:nvSpPr>
        <p:spPr>
          <a:xfrm>
            <a:off x="903033" y="5699929"/>
            <a:ext cx="5876427" cy="1169551"/>
          </a:xfrm>
          <a:prstGeom prst="rect">
            <a:avLst/>
          </a:prstGeom>
          <a:solidFill>
            <a:schemeClr val="bg1">
              <a:alpha val="50980"/>
            </a:schemeClr>
          </a:solidFill>
          <a:ln>
            <a:solidFill>
              <a:schemeClr val="bg1">
                <a:lumMod val="95000"/>
              </a:schemeClr>
            </a:solidFill>
          </a:ln>
        </p:spPr>
        <p:txBody>
          <a:bodyPr wrap="square">
            <a:spAutoFit/>
          </a:bodyPr>
          <a:lstStyle/>
          <a:p>
            <a:r>
              <a:rPr lang="en-US" b="1" dirty="0">
                <a:latin typeface="Arial" panose="020B0604020202020204" pitchFamily="34" charset="0"/>
                <a:cs typeface="Arial" panose="020B0604020202020204" pitchFamily="34" charset="0"/>
              </a:rPr>
              <a:t>Government is the BIGGEST buyer</a:t>
            </a:r>
          </a:p>
          <a:p>
            <a:r>
              <a:rPr lang="en-US" dirty="0">
                <a:latin typeface="Arial" panose="020B0604020202020204" pitchFamily="34" charset="0"/>
                <a:cs typeface="Arial" panose="020B0604020202020204" pitchFamily="34" charset="0"/>
              </a:rPr>
              <a:t>An opportunity for </a:t>
            </a:r>
            <a:r>
              <a:rPr lang="en-US" b="1" dirty="0">
                <a:latin typeface="Arial" panose="020B0604020202020204" pitchFamily="34" charset="0"/>
                <a:cs typeface="Arial" panose="020B0604020202020204" pitchFamily="34" charset="0"/>
              </a:rPr>
              <a:t>gender equality &amp; women empowerment</a:t>
            </a:r>
          </a:p>
          <a:p>
            <a:endParaRPr lang="ar-LB" sz="1600" dirty="0">
              <a:latin typeface="Arial" panose="020B0604020202020204" pitchFamily="34" charset="0"/>
              <a:cs typeface="Arial" panose="020B0604020202020204" pitchFamily="34" charset="0"/>
            </a:endParaRPr>
          </a:p>
        </p:txBody>
      </p:sp>
      <p:pic>
        <p:nvPicPr>
          <p:cNvPr id="9218" name="Picture 2" descr="Goal 5 | Department of Economic and Social Affairs">
            <a:extLst>
              <a:ext uri="{FF2B5EF4-FFF2-40B4-BE49-F238E27FC236}">
                <a16:creationId xmlns:a16="http://schemas.microsoft.com/office/drawing/2014/main" id="{E28F7096-C0D9-4071-AB36-743C000AEA4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15" y="5912783"/>
            <a:ext cx="910648" cy="910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58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C43FBA6B-E380-4E0D-814D-93DE08BB0B8D}"/>
              </a:ext>
            </a:extLst>
          </p:cNvPr>
          <p:cNvGrpSpPr/>
          <p:nvPr/>
        </p:nvGrpSpPr>
        <p:grpSpPr>
          <a:xfrm>
            <a:off x="3362190" y="1534389"/>
            <a:ext cx="5238922" cy="4121618"/>
            <a:chOff x="3241579" y="1246094"/>
            <a:chExt cx="5708842" cy="4491318"/>
          </a:xfrm>
        </p:grpSpPr>
        <p:sp>
          <p:nvSpPr>
            <p:cNvPr id="7" name="Freeform 20">
              <a:extLst>
                <a:ext uri="{FF2B5EF4-FFF2-40B4-BE49-F238E27FC236}">
                  <a16:creationId xmlns:a16="http://schemas.microsoft.com/office/drawing/2014/main" id="{9452F0A3-D3C6-43EC-B6D6-152E8F2CB244}"/>
                </a:ext>
              </a:extLst>
            </p:cNvPr>
            <p:cNvSpPr>
              <a:spLocks noEditPoints="1"/>
            </p:cNvSpPr>
            <p:nvPr/>
          </p:nvSpPr>
          <p:spPr bwMode="auto">
            <a:xfrm>
              <a:off x="3241579" y="1246094"/>
              <a:ext cx="2146452" cy="2480145"/>
            </a:xfrm>
            <a:custGeom>
              <a:avLst/>
              <a:gdLst>
                <a:gd name="T0" fmla="*/ 1904 w 3807"/>
                <a:gd name="T1" fmla="*/ 0 h 4398"/>
                <a:gd name="T2" fmla="*/ 0 w 3807"/>
                <a:gd name="T3" fmla="*/ 1100 h 4398"/>
                <a:gd name="T4" fmla="*/ 0 w 3807"/>
                <a:gd name="T5" fmla="*/ 3298 h 4398"/>
                <a:gd name="T6" fmla="*/ 1904 w 3807"/>
                <a:gd name="T7" fmla="*/ 4398 h 4398"/>
                <a:gd name="T8" fmla="*/ 3807 w 3807"/>
                <a:gd name="T9" fmla="*/ 3298 h 4398"/>
                <a:gd name="T10" fmla="*/ 3807 w 3807"/>
                <a:gd name="T11" fmla="*/ 1100 h 4398"/>
                <a:gd name="T12" fmla="*/ 1904 w 3807"/>
                <a:gd name="T13" fmla="*/ 0 h 4398"/>
                <a:gd name="T14" fmla="*/ 1904 w 3807"/>
                <a:gd name="T15" fmla="*/ 421 h 4398"/>
                <a:gd name="T16" fmla="*/ 3443 w 3807"/>
                <a:gd name="T17" fmla="*/ 1310 h 4398"/>
                <a:gd name="T18" fmla="*/ 3443 w 3807"/>
                <a:gd name="T19" fmla="*/ 3088 h 4398"/>
                <a:gd name="T20" fmla="*/ 1904 w 3807"/>
                <a:gd name="T21" fmla="*/ 3977 h 4398"/>
                <a:gd name="T22" fmla="*/ 364 w 3807"/>
                <a:gd name="T23" fmla="*/ 3088 h 4398"/>
                <a:gd name="T24" fmla="*/ 364 w 3807"/>
                <a:gd name="T25" fmla="*/ 1310 h 4398"/>
                <a:gd name="T26" fmla="*/ 1904 w 3807"/>
                <a:gd name="T27" fmla="*/ 421 h 4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07" h="4398">
                  <a:moveTo>
                    <a:pt x="1904" y="0"/>
                  </a:moveTo>
                  <a:lnTo>
                    <a:pt x="0" y="1100"/>
                  </a:lnTo>
                  <a:lnTo>
                    <a:pt x="0" y="3298"/>
                  </a:lnTo>
                  <a:lnTo>
                    <a:pt x="1904" y="4398"/>
                  </a:lnTo>
                  <a:lnTo>
                    <a:pt x="3807" y="3298"/>
                  </a:lnTo>
                  <a:lnTo>
                    <a:pt x="3807" y="1100"/>
                  </a:lnTo>
                  <a:lnTo>
                    <a:pt x="1904" y="0"/>
                  </a:lnTo>
                  <a:close/>
                  <a:moveTo>
                    <a:pt x="1904" y="421"/>
                  </a:moveTo>
                  <a:lnTo>
                    <a:pt x="3443" y="1310"/>
                  </a:lnTo>
                  <a:lnTo>
                    <a:pt x="3443" y="3088"/>
                  </a:lnTo>
                  <a:lnTo>
                    <a:pt x="1904" y="3977"/>
                  </a:lnTo>
                  <a:lnTo>
                    <a:pt x="364" y="3088"/>
                  </a:lnTo>
                  <a:lnTo>
                    <a:pt x="364" y="1310"/>
                  </a:lnTo>
                  <a:lnTo>
                    <a:pt x="1904" y="421"/>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ctr" anchorCtr="0" compatLnSpc="1">
              <a:prstTxWarp prst="textNoShape">
                <a:avLst/>
              </a:prstTxWarp>
            </a:bodyPr>
            <a:lstStyle/>
            <a:p>
              <a:pPr algn="ctr" defTabSz="913944"/>
              <a:endParaRPr lang="en-US" sz="10496" b="1" dirty="0">
                <a:solidFill>
                  <a:srgbClr val="3A5C84">
                    <a:lumMod val="75000"/>
                  </a:srgbClr>
                </a:solidFill>
                <a:latin typeface="Calibri" panose="020F0502020204030204"/>
              </a:endParaRPr>
            </a:p>
          </p:txBody>
        </p:sp>
        <p:sp>
          <p:nvSpPr>
            <p:cNvPr id="8" name="Freeform 22">
              <a:extLst>
                <a:ext uri="{FF2B5EF4-FFF2-40B4-BE49-F238E27FC236}">
                  <a16:creationId xmlns:a16="http://schemas.microsoft.com/office/drawing/2014/main" id="{F03475BE-3602-43D3-A94B-6EFCDF10DB67}"/>
                </a:ext>
              </a:extLst>
            </p:cNvPr>
            <p:cNvSpPr>
              <a:spLocks noEditPoints="1"/>
            </p:cNvSpPr>
            <p:nvPr/>
          </p:nvSpPr>
          <p:spPr bwMode="auto">
            <a:xfrm>
              <a:off x="5620264" y="1246094"/>
              <a:ext cx="2144198" cy="2480145"/>
            </a:xfrm>
            <a:custGeom>
              <a:avLst/>
              <a:gdLst>
                <a:gd name="T0" fmla="*/ 1903 w 3807"/>
                <a:gd name="T1" fmla="*/ 0 h 4398"/>
                <a:gd name="T2" fmla="*/ 0 w 3807"/>
                <a:gd name="T3" fmla="*/ 1100 h 4398"/>
                <a:gd name="T4" fmla="*/ 0 w 3807"/>
                <a:gd name="T5" fmla="*/ 3298 h 4398"/>
                <a:gd name="T6" fmla="*/ 1903 w 3807"/>
                <a:gd name="T7" fmla="*/ 4398 h 4398"/>
                <a:gd name="T8" fmla="*/ 3807 w 3807"/>
                <a:gd name="T9" fmla="*/ 3298 h 4398"/>
                <a:gd name="T10" fmla="*/ 3807 w 3807"/>
                <a:gd name="T11" fmla="*/ 1100 h 4398"/>
                <a:gd name="T12" fmla="*/ 1903 w 3807"/>
                <a:gd name="T13" fmla="*/ 0 h 4398"/>
                <a:gd name="T14" fmla="*/ 1903 w 3807"/>
                <a:gd name="T15" fmla="*/ 421 h 4398"/>
                <a:gd name="T16" fmla="*/ 3443 w 3807"/>
                <a:gd name="T17" fmla="*/ 1310 h 4398"/>
                <a:gd name="T18" fmla="*/ 3443 w 3807"/>
                <a:gd name="T19" fmla="*/ 3088 h 4398"/>
                <a:gd name="T20" fmla="*/ 1903 w 3807"/>
                <a:gd name="T21" fmla="*/ 3977 h 4398"/>
                <a:gd name="T22" fmla="*/ 364 w 3807"/>
                <a:gd name="T23" fmla="*/ 3088 h 4398"/>
                <a:gd name="T24" fmla="*/ 364 w 3807"/>
                <a:gd name="T25" fmla="*/ 1310 h 4398"/>
                <a:gd name="T26" fmla="*/ 1903 w 3807"/>
                <a:gd name="T27" fmla="*/ 421 h 4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07" h="4398">
                  <a:moveTo>
                    <a:pt x="1903" y="0"/>
                  </a:moveTo>
                  <a:lnTo>
                    <a:pt x="0" y="1100"/>
                  </a:lnTo>
                  <a:lnTo>
                    <a:pt x="0" y="3298"/>
                  </a:lnTo>
                  <a:lnTo>
                    <a:pt x="1903" y="4398"/>
                  </a:lnTo>
                  <a:lnTo>
                    <a:pt x="3807" y="3298"/>
                  </a:lnTo>
                  <a:lnTo>
                    <a:pt x="3807" y="1100"/>
                  </a:lnTo>
                  <a:lnTo>
                    <a:pt x="1903" y="0"/>
                  </a:lnTo>
                  <a:close/>
                  <a:moveTo>
                    <a:pt x="1903" y="421"/>
                  </a:moveTo>
                  <a:lnTo>
                    <a:pt x="3443" y="1310"/>
                  </a:lnTo>
                  <a:lnTo>
                    <a:pt x="3443" y="3088"/>
                  </a:lnTo>
                  <a:lnTo>
                    <a:pt x="1903" y="3977"/>
                  </a:lnTo>
                  <a:lnTo>
                    <a:pt x="364" y="3088"/>
                  </a:lnTo>
                  <a:lnTo>
                    <a:pt x="364" y="1310"/>
                  </a:lnTo>
                  <a:lnTo>
                    <a:pt x="1903" y="421"/>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ctr" anchorCtr="0" compatLnSpc="1">
              <a:prstTxWarp prst="textNoShape">
                <a:avLst/>
              </a:prstTxWarp>
            </a:bodyPr>
            <a:lstStyle/>
            <a:p>
              <a:pPr algn="ctr" defTabSz="913944"/>
              <a:endParaRPr lang="en-US" sz="10496" b="1" dirty="0">
                <a:solidFill>
                  <a:srgbClr val="3A5C84">
                    <a:lumMod val="60000"/>
                    <a:lumOff val="40000"/>
                  </a:srgbClr>
                </a:solidFill>
                <a:latin typeface="Calibri" panose="020F0502020204030204"/>
              </a:endParaRPr>
            </a:p>
          </p:txBody>
        </p:sp>
        <p:sp>
          <p:nvSpPr>
            <p:cNvPr id="9" name="Freeform 24">
              <a:extLst>
                <a:ext uri="{FF2B5EF4-FFF2-40B4-BE49-F238E27FC236}">
                  <a16:creationId xmlns:a16="http://schemas.microsoft.com/office/drawing/2014/main" id="{F0BC306E-2B83-4C68-B5EB-5980DEAC7F78}"/>
                </a:ext>
              </a:extLst>
            </p:cNvPr>
            <p:cNvSpPr>
              <a:spLocks noEditPoints="1"/>
            </p:cNvSpPr>
            <p:nvPr/>
          </p:nvSpPr>
          <p:spPr bwMode="auto">
            <a:xfrm>
              <a:off x="4427539" y="3259521"/>
              <a:ext cx="2146452" cy="2477891"/>
            </a:xfrm>
            <a:custGeom>
              <a:avLst/>
              <a:gdLst>
                <a:gd name="T0" fmla="*/ 1904 w 3807"/>
                <a:gd name="T1" fmla="*/ 0 h 4397"/>
                <a:gd name="T2" fmla="*/ 0 w 3807"/>
                <a:gd name="T3" fmla="*/ 1099 h 4397"/>
                <a:gd name="T4" fmla="*/ 0 w 3807"/>
                <a:gd name="T5" fmla="*/ 3298 h 4397"/>
                <a:gd name="T6" fmla="*/ 1904 w 3807"/>
                <a:gd name="T7" fmla="*/ 4397 h 4397"/>
                <a:gd name="T8" fmla="*/ 3807 w 3807"/>
                <a:gd name="T9" fmla="*/ 3298 h 4397"/>
                <a:gd name="T10" fmla="*/ 3807 w 3807"/>
                <a:gd name="T11" fmla="*/ 1099 h 4397"/>
                <a:gd name="T12" fmla="*/ 1904 w 3807"/>
                <a:gd name="T13" fmla="*/ 0 h 4397"/>
                <a:gd name="T14" fmla="*/ 1904 w 3807"/>
                <a:gd name="T15" fmla="*/ 420 h 4397"/>
                <a:gd name="T16" fmla="*/ 3443 w 3807"/>
                <a:gd name="T17" fmla="*/ 1310 h 4397"/>
                <a:gd name="T18" fmla="*/ 3443 w 3807"/>
                <a:gd name="T19" fmla="*/ 3088 h 4397"/>
                <a:gd name="T20" fmla="*/ 1904 w 3807"/>
                <a:gd name="T21" fmla="*/ 3976 h 4397"/>
                <a:gd name="T22" fmla="*/ 364 w 3807"/>
                <a:gd name="T23" fmla="*/ 3088 h 4397"/>
                <a:gd name="T24" fmla="*/ 364 w 3807"/>
                <a:gd name="T25" fmla="*/ 1310 h 4397"/>
                <a:gd name="T26" fmla="*/ 1904 w 3807"/>
                <a:gd name="T27" fmla="*/ 420 h 4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07" h="4397">
                  <a:moveTo>
                    <a:pt x="1904" y="0"/>
                  </a:moveTo>
                  <a:lnTo>
                    <a:pt x="0" y="1099"/>
                  </a:lnTo>
                  <a:lnTo>
                    <a:pt x="0" y="3298"/>
                  </a:lnTo>
                  <a:lnTo>
                    <a:pt x="1904" y="4397"/>
                  </a:lnTo>
                  <a:lnTo>
                    <a:pt x="3807" y="3298"/>
                  </a:lnTo>
                  <a:lnTo>
                    <a:pt x="3807" y="1099"/>
                  </a:lnTo>
                  <a:lnTo>
                    <a:pt x="1904" y="0"/>
                  </a:lnTo>
                  <a:close/>
                  <a:moveTo>
                    <a:pt x="1904" y="420"/>
                  </a:moveTo>
                  <a:lnTo>
                    <a:pt x="3443" y="1310"/>
                  </a:lnTo>
                  <a:lnTo>
                    <a:pt x="3443" y="3088"/>
                  </a:lnTo>
                  <a:lnTo>
                    <a:pt x="1904" y="3976"/>
                  </a:lnTo>
                  <a:lnTo>
                    <a:pt x="364" y="3088"/>
                  </a:lnTo>
                  <a:lnTo>
                    <a:pt x="364" y="1310"/>
                  </a:lnTo>
                  <a:lnTo>
                    <a:pt x="1904" y="420"/>
                  </a:lnTo>
                  <a:close/>
                </a:path>
              </a:pathLst>
            </a:custGeom>
            <a:solidFill>
              <a:srgbClr val="0D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ctr" anchorCtr="0" compatLnSpc="1">
              <a:prstTxWarp prst="textNoShape">
                <a:avLst/>
              </a:prstTxWarp>
            </a:bodyPr>
            <a:lstStyle/>
            <a:p>
              <a:pPr algn="ctr" defTabSz="913944"/>
              <a:endParaRPr lang="en-US" sz="10496" b="1" dirty="0">
                <a:solidFill>
                  <a:srgbClr val="4CC1EF">
                    <a:lumMod val="50000"/>
                  </a:srgbClr>
                </a:solidFill>
                <a:latin typeface="Calibri" panose="020F0502020204030204"/>
              </a:endParaRPr>
            </a:p>
          </p:txBody>
        </p:sp>
        <p:sp>
          <p:nvSpPr>
            <p:cNvPr id="10" name="Freeform 26">
              <a:extLst>
                <a:ext uri="{FF2B5EF4-FFF2-40B4-BE49-F238E27FC236}">
                  <a16:creationId xmlns:a16="http://schemas.microsoft.com/office/drawing/2014/main" id="{FB11FA09-2EEB-44F2-8B16-8CC0B9186D37}"/>
                </a:ext>
              </a:extLst>
            </p:cNvPr>
            <p:cNvSpPr>
              <a:spLocks noEditPoints="1"/>
            </p:cNvSpPr>
            <p:nvPr/>
          </p:nvSpPr>
          <p:spPr bwMode="auto">
            <a:xfrm>
              <a:off x="6803969" y="3259521"/>
              <a:ext cx="2146452" cy="2477891"/>
            </a:xfrm>
            <a:custGeom>
              <a:avLst/>
              <a:gdLst>
                <a:gd name="T0" fmla="*/ 1902 w 3806"/>
                <a:gd name="T1" fmla="*/ 0 h 4397"/>
                <a:gd name="T2" fmla="*/ 0 w 3806"/>
                <a:gd name="T3" fmla="*/ 1099 h 4397"/>
                <a:gd name="T4" fmla="*/ 0 w 3806"/>
                <a:gd name="T5" fmla="*/ 3298 h 4397"/>
                <a:gd name="T6" fmla="*/ 1902 w 3806"/>
                <a:gd name="T7" fmla="*/ 4397 h 4397"/>
                <a:gd name="T8" fmla="*/ 3806 w 3806"/>
                <a:gd name="T9" fmla="*/ 3298 h 4397"/>
                <a:gd name="T10" fmla="*/ 3806 w 3806"/>
                <a:gd name="T11" fmla="*/ 1099 h 4397"/>
                <a:gd name="T12" fmla="*/ 1902 w 3806"/>
                <a:gd name="T13" fmla="*/ 0 h 4397"/>
                <a:gd name="T14" fmla="*/ 1902 w 3806"/>
                <a:gd name="T15" fmla="*/ 420 h 4397"/>
                <a:gd name="T16" fmla="*/ 3441 w 3806"/>
                <a:gd name="T17" fmla="*/ 1310 h 4397"/>
                <a:gd name="T18" fmla="*/ 3441 w 3806"/>
                <a:gd name="T19" fmla="*/ 3088 h 4397"/>
                <a:gd name="T20" fmla="*/ 1902 w 3806"/>
                <a:gd name="T21" fmla="*/ 3976 h 4397"/>
                <a:gd name="T22" fmla="*/ 364 w 3806"/>
                <a:gd name="T23" fmla="*/ 3088 h 4397"/>
                <a:gd name="T24" fmla="*/ 364 w 3806"/>
                <a:gd name="T25" fmla="*/ 1310 h 4397"/>
                <a:gd name="T26" fmla="*/ 1902 w 3806"/>
                <a:gd name="T27" fmla="*/ 420 h 4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06" h="4397">
                  <a:moveTo>
                    <a:pt x="1902" y="0"/>
                  </a:moveTo>
                  <a:lnTo>
                    <a:pt x="0" y="1099"/>
                  </a:lnTo>
                  <a:lnTo>
                    <a:pt x="0" y="3298"/>
                  </a:lnTo>
                  <a:lnTo>
                    <a:pt x="1902" y="4397"/>
                  </a:lnTo>
                  <a:lnTo>
                    <a:pt x="3806" y="3298"/>
                  </a:lnTo>
                  <a:lnTo>
                    <a:pt x="3806" y="1099"/>
                  </a:lnTo>
                  <a:lnTo>
                    <a:pt x="1902" y="0"/>
                  </a:lnTo>
                  <a:close/>
                  <a:moveTo>
                    <a:pt x="1902" y="420"/>
                  </a:moveTo>
                  <a:lnTo>
                    <a:pt x="3441" y="1310"/>
                  </a:lnTo>
                  <a:lnTo>
                    <a:pt x="3441" y="3088"/>
                  </a:lnTo>
                  <a:lnTo>
                    <a:pt x="1902" y="3976"/>
                  </a:lnTo>
                  <a:lnTo>
                    <a:pt x="364" y="3088"/>
                  </a:lnTo>
                  <a:lnTo>
                    <a:pt x="364" y="1310"/>
                  </a:lnTo>
                  <a:lnTo>
                    <a:pt x="1902" y="42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ctr" anchorCtr="0" compatLnSpc="1">
              <a:prstTxWarp prst="textNoShape">
                <a:avLst/>
              </a:prstTxWarp>
            </a:bodyPr>
            <a:lstStyle/>
            <a:p>
              <a:pPr algn="ctr" defTabSz="913944"/>
              <a:endParaRPr lang="en-US" sz="10496" b="1" dirty="0">
                <a:solidFill>
                  <a:srgbClr val="C13018">
                    <a:lumMod val="75000"/>
                  </a:srgbClr>
                </a:solidFill>
                <a:latin typeface="Calibri" panose="020F0502020204030204"/>
              </a:endParaRPr>
            </a:p>
          </p:txBody>
        </p:sp>
      </p:grpSp>
      <p:sp>
        <p:nvSpPr>
          <p:cNvPr id="27" name="TextBox 26">
            <a:extLst>
              <a:ext uri="{FF2B5EF4-FFF2-40B4-BE49-F238E27FC236}">
                <a16:creationId xmlns:a16="http://schemas.microsoft.com/office/drawing/2014/main" id="{0F82A3D1-E38D-4709-967A-51838668C89D}"/>
              </a:ext>
            </a:extLst>
          </p:cNvPr>
          <p:cNvSpPr txBox="1"/>
          <p:nvPr/>
        </p:nvSpPr>
        <p:spPr>
          <a:xfrm>
            <a:off x="194729" y="2051679"/>
            <a:ext cx="3471689" cy="338554"/>
          </a:xfrm>
          <a:prstGeom prst="rect">
            <a:avLst/>
          </a:prstGeom>
          <a:noFill/>
        </p:spPr>
        <p:txBody>
          <a:bodyPr wrap="square" lIns="0" rIns="0" rtlCol="0" anchor="b">
            <a:spAutoFit/>
          </a:bodyPr>
          <a:lstStyle/>
          <a:p>
            <a:pPr defTabSz="913944"/>
            <a:r>
              <a:rPr lang="en-US" sz="1600" b="1" dirty="0">
                <a:solidFill>
                  <a:srgbClr val="50664E"/>
                </a:solidFill>
                <a:latin typeface="Arial" panose="020B0604020202020204" pitchFamily="34" charset="0"/>
                <a:cs typeface="Arial" panose="020B0604020202020204" pitchFamily="34" charset="0"/>
              </a:rPr>
              <a:t>Lack of access to finance</a:t>
            </a:r>
            <a:endParaRPr lang="en-US" sz="4400" b="1" dirty="0">
              <a:solidFill>
                <a:srgbClr val="50664E"/>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06F0352-C3C5-4979-871F-9BC63AC3FFB5}"/>
              </a:ext>
            </a:extLst>
          </p:cNvPr>
          <p:cNvSpPr txBox="1"/>
          <p:nvPr/>
        </p:nvSpPr>
        <p:spPr>
          <a:xfrm>
            <a:off x="0" y="2412444"/>
            <a:ext cx="3325935" cy="1423467"/>
          </a:xfrm>
          <a:prstGeom prst="rect">
            <a:avLst/>
          </a:prstGeom>
          <a:noFill/>
        </p:spPr>
        <p:txBody>
          <a:bodyPr wrap="square" rtlCol="0">
            <a:spAutoFit/>
          </a:bodyPr>
          <a:lstStyle/>
          <a:p>
            <a:pPr marL="284957" indent="-197644" algn="just" defTabSz="913989">
              <a:spcAft>
                <a:spcPts val="300"/>
              </a:spcAft>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limits their ability to acquire the working capital needed to apply for government contracts.</a:t>
            </a:r>
          </a:p>
          <a:p>
            <a:pPr marL="284957" indent="-197644" algn="just" defTabSz="913989">
              <a:spcAft>
                <a:spcPts val="300"/>
              </a:spcAft>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payment delays in public procurement means that businesses need access to finance.</a:t>
            </a:r>
          </a:p>
        </p:txBody>
      </p:sp>
      <p:sp>
        <p:nvSpPr>
          <p:cNvPr id="28" name="TextBox 27">
            <a:extLst>
              <a:ext uri="{FF2B5EF4-FFF2-40B4-BE49-F238E27FC236}">
                <a16:creationId xmlns:a16="http://schemas.microsoft.com/office/drawing/2014/main" id="{85A70C3B-C2CA-45E7-BD02-7FA42C887B5B}"/>
              </a:ext>
            </a:extLst>
          </p:cNvPr>
          <p:cNvSpPr txBox="1"/>
          <p:nvPr/>
        </p:nvSpPr>
        <p:spPr>
          <a:xfrm>
            <a:off x="49162" y="6590237"/>
            <a:ext cx="7970278" cy="246221"/>
          </a:xfrm>
          <a:prstGeom prst="rect">
            <a:avLst/>
          </a:prstGeom>
          <a:noFill/>
        </p:spPr>
        <p:txBody>
          <a:bodyPr wrap="square" rtlCol="0">
            <a:spAutoFit/>
          </a:bodyPr>
          <a:lstStyle/>
          <a:p>
            <a:pPr defTabSz="913989">
              <a:spcAft>
                <a:spcPts val="300"/>
              </a:spcAft>
            </a:pPr>
            <a:r>
              <a:rPr lang="en-US" sz="1000" i="1" dirty="0">
                <a:solidFill>
                  <a:prstClr val="black"/>
                </a:solidFill>
              </a:rPr>
              <a:t>Source: Open Contracting Partnership (2020), How to empower women-led businesses and make public procurement more inclusive </a:t>
            </a:r>
            <a:endParaRPr lang="en-US" sz="1000" i="1" dirty="0">
              <a:solidFill>
                <a:prstClr val="black"/>
              </a:solidFill>
              <a:latin typeface="Calibri" panose="020F0502020204030204"/>
            </a:endParaRPr>
          </a:p>
        </p:txBody>
      </p:sp>
      <p:sp>
        <p:nvSpPr>
          <p:cNvPr id="30" name="TextBox 29">
            <a:extLst>
              <a:ext uri="{FF2B5EF4-FFF2-40B4-BE49-F238E27FC236}">
                <a16:creationId xmlns:a16="http://schemas.microsoft.com/office/drawing/2014/main" id="{D92B9388-7DB8-47FE-B619-BA1FF338BC58}"/>
              </a:ext>
            </a:extLst>
          </p:cNvPr>
          <p:cNvSpPr txBox="1"/>
          <p:nvPr/>
        </p:nvSpPr>
        <p:spPr>
          <a:xfrm>
            <a:off x="973357" y="474576"/>
            <a:ext cx="10893877" cy="584775"/>
          </a:xfrm>
          <a:prstGeom prst="rect">
            <a:avLst/>
          </a:prstGeom>
          <a:noFill/>
        </p:spPr>
        <p:txBody>
          <a:bodyPr wrap="square" rtlCol="0">
            <a:spAutoFit/>
          </a:bodyPr>
          <a:lstStyle/>
          <a:p>
            <a:pPr defTabSz="913989"/>
            <a:r>
              <a:rPr lang="en-US" sz="3200" b="1" spc="-50" dirty="0">
                <a:solidFill>
                  <a:schemeClr val="tx1">
                    <a:lumMod val="75000"/>
                    <a:lumOff val="25000"/>
                  </a:schemeClr>
                </a:solidFill>
                <a:ea typeface="+mj-ea"/>
                <a:cs typeface="+mj-cs"/>
              </a:rPr>
              <a:t>Barriers facing women-led businesses in public procurement</a:t>
            </a:r>
          </a:p>
        </p:txBody>
      </p:sp>
      <p:sp>
        <p:nvSpPr>
          <p:cNvPr id="18" name="TextBox 17">
            <a:extLst>
              <a:ext uri="{FF2B5EF4-FFF2-40B4-BE49-F238E27FC236}">
                <a16:creationId xmlns:a16="http://schemas.microsoft.com/office/drawing/2014/main" id="{0F82A3D1-E38D-4709-967A-51838668C89D}"/>
              </a:ext>
            </a:extLst>
          </p:cNvPr>
          <p:cNvSpPr txBox="1"/>
          <p:nvPr/>
        </p:nvSpPr>
        <p:spPr>
          <a:xfrm>
            <a:off x="7378654" y="1580413"/>
            <a:ext cx="4722190" cy="338554"/>
          </a:xfrm>
          <a:prstGeom prst="rect">
            <a:avLst/>
          </a:prstGeom>
          <a:noFill/>
        </p:spPr>
        <p:txBody>
          <a:bodyPr wrap="square" lIns="0" rIns="0" rtlCol="0" anchor="b">
            <a:spAutoFit/>
          </a:bodyPr>
          <a:lstStyle/>
          <a:p>
            <a:pPr defTabSz="913944"/>
            <a:r>
              <a:rPr lang="en-US" sz="1600" b="1" dirty="0">
                <a:solidFill>
                  <a:srgbClr val="50664E"/>
                </a:solidFill>
                <a:latin typeface="Arial" panose="020B0604020202020204" pitchFamily="34" charset="0"/>
                <a:cs typeface="Arial" panose="020B0604020202020204" pitchFamily="34" charset="0"/>
              </a:rPr>
              <a:t>Lack of knowledge of tender opportunities</a:t>
            </a:r>
          </a:p>
        </p:txBody>
      </p:sp>
      <p:sp>
        <p:nvSpPr>
          <p:cNvPr id="19" name="TextBox 18">
            <a:extLst>
              <a:ext uri="{FF2B5EF4-FFF2-40B4-BE49-F238E27FC236}">
                <a16:creationId xmlns:a16="http://schemas.microsoft.com/office/drawing/2014/main" id="{306F0352-C3C5-4979-871F-9BC63AC3FFB5}"/>
              </a:ext>
            </a:extLst>
          </p:cNvPr>
          <p:cNvSpPr txBox="1"/>
          <p:nvPr/>
        </p:nvSpPr>
        <p:spPr>
          <a:xfrm>
            <a:off x="7555181" y="1946701"/>
            <a:ext cx="4545663" cy="1638910"/>
          </a:xfrm>
          <a:prstGeom prst="rect">
            <a:avLst/>
          </a:prstGeom>
          <a:noFill/>
        </p:spPr>
        <p:txBody>
          <a:bodyPr wrap="square" rtlCol="0">
            <a:spAutoFit/>
          </a:bodyPr>
          <a:lstStyle/>
          <a:p>
            <a:pPr marL="228600" indent="-228600" algn="just" defTabSz="913989">
              <a:spcAft>
                <a:spcPts val="300"/>
              </a:spcAft>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Women businesses, that are of majority SMEs, do not have timely information about procurement opportunities &amp; procedures, which hinders their participation &amp; capacity to grasp new opportunities.</a:t>
            </a:r>
          </a:p>
          <a:p>
            <a:pPr marL="228600" indent="-228600" algn="just" defTabSz="913989">
              <a:spcAft>
                <a:spcPts val="300"/>
              </a:spcAft>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Access is lower among smaller entrepreneurs and in sectors where majority of Women SMEs operate (trade, services, </a:t>
            </a:r>
            <a:r>
              <a:rPr lang="en-US" sz="1400" dirty="0" err="1">
                <a:solidFill>
                  <a:prstClr val="black"/>
                </a:solidFill>
                <a:latin typeface="Arial" panose="020B0604020202020204" pitchFamily="34" charset="0"/>
                <a:cs typeface="Arial" panose="020B0604020202020204" pitchFamily="34" charset="0"/>
              </a:rPr>
              <a:t>etc</a:t>
            </a:r>
            <a:r>
              <a:rPr lang="en-US" sz="1400" dirty="0">
                <a:solidFill>
                  <a:prstClr val="black"/>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0F82A3D1-E38D-4709-967A-51838668C89D}"/>
              </a:ext>
            </a:extLst>
          </p:cNvPr>
          <p:cNvSpPr txBox="1"/>
          <p:nvPr/>
        </p:nvSpPr>
        <p:spPr>
          <a:xfrm>
            <a:off x="299306" y="4046424"/>
            <a:ext cx="4057063" cy="338554"/>
          </a:xfrm>
          <a:prstGeom prst="rect">
            <a:avLst/>
          </a:prstGeom>
          <a:noFill/>
        </p:spPr>
        <p:txBody>
          <a:bodyPr wrap="square" lIns="0" rIns="0" rtlCol="0" anchor="b">
            <a:spAutoFit/>
          </a:bodyPr>
          <a:lstStyle/>
          <a:p>
            <a:pPr algn="r" defTabSz="913944"/>
            <a:r>
              <a:rPr lang="en-US" sz="1600" b="1" dirty="0">
                <a:solidFill>
                  <a:srgbClr val="50664E"/>
                </a:solidFill>
                <a:latin typeface="Arial" panose="020B0604020202020204" pitchFamily="34" charset="0"/>
                <a:cs typeface="Arial" panose="020B0604020202020204" pitchFamily="34" charset="0"/>
              </a:rPr>
              <a:t>Operating on a smaller scale</a:t>
            </a:r>
            <a:endParaRPr lang="en-US" sz="4400" b="1" dirty="0">
              <a:solidFill>
                <a:srgbClr val="50664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306F0352-C3C5-4979-871F-9BC63AC3FFB5}"/>
              </a:ext>
            </a:extLst>
          </p:cNvPr>
          <p:cNvSpPr txBox="1"/>
          <p:nvPr/>
        </p:nvSpPr>
        <p:spPr>
          <a:xfrm>
            <a:off x="36254" y="4466844"/>
            <a:ext cx="4319475" cy="2108269"/>
          </a:xfrm>
          <a:prstGeom prst="rect">
            <a:avLst/>
          </a:prstGeom>
          <a:noFill/>
        </p:spPr>
        <p:txBody>
          <a:bodyPr wrap="square" rtlCol="0">
            <a:spAutoFit/>
          </a:bodyPr>
          <a:lstStyle/>
          <a:p>
            <a:pPr marL="284957" indent="-197644" algn="just" defTabSz="913989">
              <a:spcAft>
                <a:spcPts val="300"/>
              </a:spcAft>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In Latin America, Sub-Saharan Africa, and East Asia, women lead, on average, 23% of small businesses compared to 11% of large businesses.</a:t>
            </a:r>
          </a:p>
          <a:p>
            <a:pPr marL="284957" indent="-197644" algn="just" defTabSz="913989">
              <a:spcAft>
                <a:spcPts val="300"/>
              </a:spcAft>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The smaller size hinders their capacity to meet the requirements of large government contracts.</a:t>
            </a:r>
          </a:p>
          <a:p>
            <a:pPr marL="284957" indent="-197644" algn="just" defTabSz="913989">
              <a:spcAft>
                <a:spcPts val="300"/>
              </a:spcAft>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Governments have difficulty to define women-led businesses and lack gender-disaggregated data about bidders and suppliers</a:t>
            </a:r>
          </a:p>
        </p:txBody>
      </p:sp>
      <p:sp>
        <p:nvSpPr>
          <p:cNvPr id="22" name="TextBox 21">
            <a:extLst>
              <a:ext uri="{FF2B5EF4-FFF2-40B4-BE49-F238E27FC236}">
                <a16:creationId xmlns:a16="http://schemas.microsoft.com/office/drawing/2014/main" id="{0F82A3D1-E38D-4709-967A-51838668C89D}"/>
              </a:ext>
            </a:extLst>
          </p:cNvPr>
          <p:cNvSpPr txBox="1"/>
          <p:nvPr/>
        </p:nvSpPr>
        <p:spPr>
          <a:xfrm>
            <a:off x="8803734" y="3695742"/>
            <a:ext cx="3513777" cy="338554"/>
          </a:xfrm>
          <a:prstGeom prst="rect">
            <a:avLst/>
          </a:prstGeom>
          <a:noFill/>
        </p:spPr>
        <p:txBody>
          <a:bodyPr wrap="square" lIns="0" rIns="0" rtlCol="0" anchor="b">
            <a:spAutoFit/>
          </a:bodyPr>
          <a:lstStyle/>
          <a:p>
            <a:pPr defTabSz="913944"/>
            <a:r>
              <a:rPr lang="en-US" sz="1600" b="1" dirty="0">
                <a:solidFill>
                  <a:srgbClr val="50664E"/>
                </a:solidFill>
                <a:latin typeface="Arial" panose="020B0604020202020204" pitchFamily="34" charset="0"/>
                <a:cs typeface="Arial" panose="020B0604020202020204" pitchFamily="34" charset="0"/>
              </a:rPr>
              <a:t>Perceptions of corruption or bias</a:t>
            </a:r>
          </a:p>
        </p:txBody>
      </p:sp>
      <p:sp>
        <p:nvSpPr>
          <p:cNvPr id="23" name="TextBox 22">
            <a:extLst>
              <a:ext uri="{FF2B5EF4-FFF2-40B4-BE49-F238E27FC236}">
                <a16:creationId xmlns:a16="http://schemas.microsoft.com/office/drawing/2014/main" id="{306F0352-C3C5-4979-871F-9BC63AC3FFB5}"/>
              </a:ext>
            </a:extLst>
          </p:cNvPr>
          <p:cNvSpPr txBox="1"/>
          <p:nvPr/>
        </p:nvSpPr>
        <p:spPr>
          <a:xfrm>
            <a:off x="8601111" y="4088674"/>
            <a:ext cx="3499733" cy="2754600"/>
          </a:xfrm>
          <a:prstGeom prst="rect">
            <a:avLst/>
          </a:prstGeom>
          <a:noFill/>
        </p:spPr>
        <p:txBody>
          <a:bodyPr wrap="square" rtlCol="0">
            <a:spAutoFit/>
          </a:bodyPr>
          <a:lstStyle/>
          <a:p>
            <a:pPr marL="284957" indent="-197644" algn="just" defTabSz="913989">
              <a:spcAft>
                <a:spcPts val="300"/>
              </a:spcAft>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Women entrepreneurs believe corruption and bias impair the fairness of public procurement processes, favoring men businesses.</a:t>
            </a:r>
          </a:p>
          <a:p>
            <a:pPr marL="284957" indent="-197644" algn="just" defTabSz="913989">
              <a:spcAft>
                <a:spcPts val="300"/>
              </a:spcAft>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Preconceived beliefs that women can only lead microenterprises in certain sectors affect how women's capabilities are perceived in the bidding process.</a:t>
            </a:r>
          </a:p>
          <a:p>
            <a:pPr marL="284957" indent="-197644" algn="just" defTabSz="913989">
              <a:spcAft>
                <a:spcPts val="300"/>
              </a:spcAft>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Corruption, payment delays and inadequate regulatory framework are key obstacles to participation.</a:t>
            </a:r>
          </a:p>
        </p:txBody>
      </p:sp>
      <p:pic>
        <p:nvPicPr>
          <p:cNvPr id="26" name="Picture 25"/>
          <p:cNvPicPr>
            <a:picLocks noChangeAspect="1"/>
          </p:cNvPicPr>
          <p:nvPr/>
        </p:nvPicPr>
        <p:blipFill>
          <a:blip r:embed="rId3">
            <a:lum bright="70000" contrast="-70000"/>
          </a:blip>
          <a:stretch>
            <a:fillRect/>
          </a:stretch>
        </p:blipFill>
        <p:spPr>
          <a:xfrm>
            <a:off x="3614278" y="1904437"/>
            <a:ext cx="1468464" cy="1542223"/>
          </a:xfrm>
          <a:prstGeom prst="ellipse">
            <a:avLst/>
          </a:prstGeom>
          <a:ln>
            <a:noFill/>
          </a:ln>
          <a:effectLst>
            <a:softEdge rad="112500"/>
          </a:effectLst>
        </p:spPr>
      </p:pic>
      <p:pic>
        <p:nvPicPr>
          <p:cNvPr id="33" name="Picture 32"/>
          <p:cNvPicPr>
            <a:picLocks noChangeAspect="1"/>
          </p:cNvPicPr>
          <p:nvPr/>
        </p:nvPicPr>
        <p:blipFill>
          <a:blip r:embed="rId4">
            <a:duotone>
              <a:schemeClr val="accent2">
                <a:shade val="45000"/>
                <a:satMod val="135000"/>
              </a:schemeClr>
              <a:prstClr val="white"/>
            </a:duotone>
          </a:blip>
          <a:stretch>
            <a:fillRect/>
          </a:stretch>
        </p:blipFill>
        <p:spPr>
          <a:xfrm>
            <a:off x="5803653" y="1994327"/>
            <a:ext cx="1469553" cy="1409711"/>
          </a:xfrm>
          <a:prstGeom prst="ellipse">
            <a:avLst/>
          </a:prstGeom>
          <a:ln>
            <a:noFill/>
          </a:ln>
          <a:effectLst>
            <a:softEdge rad="112500"/>
          </a:effectLst>
        </p:spPr>
      </p:pic>
      <p:pic>
        <p:nvPicPr>
          <p:cNvPr id="36" name="Picture 35"/>
          <p:cNvPicPr>
            <a:picLocks noChangeAspect="1"/>
          </p:cNvPicPr>
          <p:nvPr/>
        </p:nvPicPr>
        <p:blipFill>
          <a:blip r:embed="rId5">
            <a:clrChange>
              <a:clrFrom>
                <a:srgbClr val="3B3936"/>
              </a:clrFrom>
              <a:clrTo>
                <a:srgbClr val="3B3936">
                  <a:alpha val="0"/>
                </a:srgbClr>
              </a:clrTo>
            </a:clrChange>
            <a:duotone>
              <a:schemeClr val="accent3">
                <a:shade val="45000"/>
                <a:satMod val="135000"/>
              </a:schemeClr>
              <a:prstClr val="white"/>
            </a:duotone>
            <a:extLst>
              <a:ext uri="{BEBA8EAE-BF5A-486C-A8C5-ECC9F3942E4B}">
                <a14:imgProps xmlns:a14="http://schemas.microsoft.com/office/drawing/2010/main">
                  <a14:imgLayer r:embed="rId6">
                    <a14:imgEffect>
                      <a14:colorTemperature colorTemp="7200"/>
                    </a14:imgEffect>
                  </a14:imgLayer>
                </a14:imgProps>
              </a:ext>
            </a:extLst>
          </a:blip>
          <a:stretch>
            <a:fillRect/>
          </a:stretch>
        </p:blipFill>
        <p:spPr>
          <a:xfrm>
            <a:off x="6833966" y="3783094"/>
            <a:ext cx="1591927" cy="1536383"/>
          </a:xfrm>
          <a:prstGeom prst="ellipse">
            <a:avLst/>
          </a:prstGeom>
          <a:ln>
            <a:noFill/>
          </a:ln>
          <a:effectLst>
            <a:softEdge rad="112500"/>
          </a:effectLst>
        </p:spPr>
      </p:pic>
      <p:pic>
        <p:nvPicPr>
          <p:cNvPr id="1042" name="Picture 18" descr="Image result for icon + small scale business + transparent"/>
          <p:cNvPicPr>
            <a:picLocks noChangeAspect="1" noChangeArrowheads="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67419" y="3739526"/>
            <a:ext cx="1518677" cy="15186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C2349BD3-A21A-46DE-AD44-E40C342270D3}"/>
              </a:ext>
            </a:extLst>
          </p:cNvPr>
          <p:cNvSpPr txBox="1"/>
          <p:nvPr/>
        </p:nvSpPr>
        <p:spPr>
          <a:xfrm>
            <a:off x="328648" y="1019729"/>
            <a:ext cx="11642635" cy="646331"/>
          </a:xfrm>
          <a:prstGeom prst="rect">
            <a:avLst/>
          </a:prstGeom>
          <a:noFill/>
        </p:spPr>
        <p:txBody>
          <a:bodyPr wrap="square">
            <a:spAutoFit/>
          </a:bodyPr>
          <a:lstStyle/>
          <a:p>
            <a:pPr marL="0" marR="0" algn="just">
              <a:spcBef>
                <a:spcPts val="0"/>
              </a:spcBef>
              <a:spcAft>
                <a:spcPts val="0"/>
              </a:spcAft>
            </a:pPr>
            <a:r>
              <a:rPr lang="en-US" dirty="0">
                <a:solidFill>
                  <a:srgbClr val="000000"/>
                </a:solidFill>
                <a:effectLst/>
                <a:latin typeface="Calibri" panose="020F0502020204030204" pitchFamily="34" charset="0"/>
                <a:ea typeface="Calibri" panose="020F0502020204030204" pitchFamily="34" charset="0"/>
              </a:rPr>
              <a:t>Only </a:t>
            </a:r>
            <a:r>
              <a:rPr lang="en-US" b="1" dirty="0">
                <a:solidFill>
                  <a:srgbClr val="698667"/>
                </a:solidFill>
                <a:effectLst/>
                <a:latin typeface="Calibri" panose="020F0502020204030204" pitchFamily="34" charset="0"/>
                <a:ea typeface="Calibri" panose="020F0502020204030204" pitchFamily="34" charset="0"/>
              </a:rPr>
              <a:t>5% to 20% of the US$13 trillion spent annually on public procurement is awarded to women-led businesses</a:t>
            </a:r>
            <a:r>
              <a:rPr lang="en-US" dirty="0">
                <a:effectLst/>
                <a:latin typeface="Calibri" panose="020F0502020204030204" pitchFamily="34" charset="0"/>
                <a:ea typeface="Calibri" panose="020F0502020204030204" pitchFamily="34" charset="0"/>
              </a:rPr>
              <a:t>, mostly  in urban areas</a:t>
            </a:r>
            <a:r>
              <a:rPr lang="en-US" dirty="0">
                <a:effectLst/>
              </a:rPr>
              <a:t> </a:t>
            </a:r>
            <a:r>
              <a:rPr lang="en-US" sz="1200" i="1" dirty="0">
                <a:effectLst/>
                <a:latin typeface="Calibri" panose="020F0502020204030204" pitchFamily="34" charset="0"/>
                <a:ea typeface="Calibri" panose="020F0502020204030204" pitchFamily="34" charset="0"/>
              </a:rPr>
              <a:t>Open Contracting Partnership</a:t>
            </a:r>
            <a:endParaRPr lang="en-US" i="1" dirty="0">
              <a:effectLst/>
              <a:latin typeface="Calibri" panose="020F0502020204030204" pitchFamily="34" charset="0"/>
              <a:ea typeface="Calibri" panose="020F0502020204030204" pitchFamily="34" charset="0"/>
            </a:endParaRPr>
          </a:p>
        </p:txBody>
      </p:sp>
      <p:sp>
        <p:nvSpPr>
          <p:cNvPr id="32" name="Rectangle 31">
            <a:extLst>
              <a:ext uri="{FF2B5EF4-FFF2-40B4-BE49-F238E27FC236}">
                <a16:creationId xmlns:a16="http://schemas.microsoft.com/office/drawing/2014/main" id="{D6CA5793-706A-485B-AC9D-DCC5932CE1FB}"/>
              </a:ext>
            </a:extLst>
          </p:cNvPr>
          <p:cNvSpPr/>
          <p:nvPr/>
        </p:nvSpPr>
        <p:spPr>
          <a:xfrm>
            <a:off x="0" y="1669442"/>
            <a:ext cx="12192000" cy="5167016"/>
          </a:xfrm>
          <a:prstGeom prst="rect">
            <a:avLst/>
          </a:prstGeom>
          <a:solidFill>
            <a:schemeClr val="tx2">
              <a:lumMod val="75000"/>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500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92B9388-7DB8-47FE-B619-BA1FF338BC58}"/>
              </a:ext>
            </a:extLst>
          </p:cNvPr>
          <p:cNvSpPr txBox="1"/>
          <p:nvPr/>
        </p:nvSpPr>
        <p:spPr>
          <a:xfrm>
            <a:off x="973357" y="474576"/>
            <a:ext cx="10893877" cy="584775"/>
          </a:xfrm>
          <a:prstGeom prst="rect">
            <a:avLst/>
          </a:prstGeom>
          <a:noFill/>
        </p:spPr>
        <p:txBody>
          <a:bodyPr wrap="square" rtlCol="0">
            <a:spAutoFit/>
          </a:bodyPr>
          <a:lstStyle/>
          <a:p>
            <a:pPr defTabSz="913989"/>
            <a:r>
              <a:rPr lang="en-US" sz="3200" b="1" spc="-50" dirty="0">
                <a:solidFill>
                  <a:schemeClr val="tx1">
                    <a:lumMod val="75000"/>
                    <a:lumOff val="25000"/>
                  </a:schemeClr>
                </a:solidFill>
                <a:ea typeface="+mj-ea"/>
                <a:cs typeface="+mj-cs"/>
              </a:rPr>
              <a:t>CHILE embraced gender considerations in PP since 2015</a:t>
            </a:r>
          </a:p>
        </p:txBody>
      </p:sp>
      <p:pic>
        <p:nvPicPr>
          <p:cNvPr id="9" name="Picture 8">
            <a:extLst>
              <a:ext uri="{FF2B5EF4-FFF2-40B4-BE49-F238E27FC236}">
                <a16:creationId xmlns:a16="http://schemas.microsoft.com/office/drawing/2014/main" id="{00A12701-9D79-4FB5-9FFF-B98F27EA00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946" y="1307807"/>
            <a:ext cx="931443" cy="619832"/>
          </a:xfrm>
          <a:prstGeom prst="rect">
            <a:avLst/>
          </a:prstGeom>
        </p:spPr>
      </p:pic>
      <p:pic>
        <p:nvPicPr>
          <p:cNvPr id="10" name="Picture 2" descr="Mercado Público - La plataforma de compras públicas y oportunidades de  negocio del Estado de Chile">
            <a:extLst>
              <a:ext uri="{FF2B5EF4-FFF2-40B4-BE49-F238E27FC236}">
                <a16:creationId xmlns:a16="http://schemas.microsoft.com/office/drawing/2014/main" id="{B87D73A5-D3AD-4A7E-AB58-C4B602E925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378" t="7911" r="12411" b="3832"/>
          <a:stretch/>
        </p:blipFill>
        <p:spPr bwMode="auto">
          <a:xfrm>
            <a:off x="1804719" y="1500424"/>
            <a:ext cx="2406538" cy="46850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6B7E311-7D37-4296-8FCA-907478232E0B}"/>
              </a:ext>
            </a:extLst>
          </p:cNvPr>
          <p:cNvPicPr>
            <a:picLocks noChangeAspect="1"/>
          </p:cNvPicPr>
          <p:nvPr/>
        </p:nvPicPr>
        <p:blipFill>
          <a:blip r:embed="rId5"/>
          <a:stretch>
            <a:fillRect/>
          </a:stretch>
        </p:blipFill>
        <p:spPr>
          <a:xfrm>
            <a:off x="173464" y="2176095"/>
            <a:ext cx="1811668" cy="1231934"/>
          </a:xfrm>
          <a:prstGeom prst="rect">
            <a:avLst/>
          </a:prstGeom>
        </p:spPr>
      </p:pic>
      <p:sp>
        <p:nvSpPr>
          <p:cNvPr id="13" name="TextBox 12">
            <a:extLst>
              <a:ext uri="{FF2B5EF4-FFF2-40B4-BE49-F238E27FC236}">
                <a16:creationId xmlns:a16="http://schemas.microsoft.com/office/drawing/2014/main" id="{4DFC6D1D-099F-453F-835A-27E37933EDBD}"/>
              </a:ext>
            </a:extLst>
          </p:cNvPr>
          <p:cNvSpPr txBox="1"/>
          <p:nvPr/>
        </p:nvSpPr>
        <p:spPr>
          <a:xfrm>
            <a:off x="4755587" y="1603541"/>
            <a:ext cx="7262949" cy="5016758"/>
          </a:xfrm>
          <a:prstGeom prst="rect">
            <a:avLst/>
          </a:prstGeom>
          <a:noFill/>
        </p:spPr>
        <p:txBody>
          <a:bodyPr wrap="square">
            <a:spAutoFit/>
          </a:bodyPr>
          <a:lstStyle/>
          <a:p>
            <a:pPr marL="457200" indent="-457200">
              <a:buClr>
                <a:srgbClr val="698667"/>
              </a:buClr>
              <a:buFont typeface="Wingdings" panose="05000000000000000000" pitchFamily="2" charset="2"/>
              <a:buChar char="§"/>
            </a:pPr>
            <a:r>
              <a:rPr lang="en-US" sz="2000" b="1" dirty="0" err="1">
                <a:solidFill>
                  <a:srgbClr val="1C1C1C"/>
                </a:solidFill>
                <a:cs typeface="Arial" panose="020B0604020202020204" pitchFamily="34" charset="0"/>
              </a:rPr>
              <a:t>ChileCompra</a:t>
            </a:r>
            <a:r>
              <a:rPr lang="en-US" sz="2000" b="1" dirty="0">
                <a:solidFill>
                  <a:srgbClr val="1C1C1C"/>
                </a:solidFill>
                <a:cs typeface="Arial" panose="020B0604020202020204" pitchFamily="34" charset="0"/>
              </a:rPr>
              <a:t> (through ‘mercados </a:t>
            </a:r>
            <a:r>
              <a:rPr lang="en-US" sz="2000" b="1" dirty="0" err="1">
                <a:solidFill>
                  <a:srgbClr val="1C1C1C"/>
                </a:solidFill>
                <a:cs typeface="Arial" panose="020B0604020202020204" pitchFamily="34" charset="0"/>
              </a:rPr>
              <a:t>publicos</a:t>
            </a:r>
            <a:r>
              <a:rPr lang="en-US" sz="2000" b="1" dirty="0">
                <a:solidFill>
                  <a:srgbClr val="1C1C1C"/>
                </a:solidFill>
                <a:cs typeface="Arial" panose="020B0604020202020204" pitchFamily="34" charset="0"/>
              </a:rPr>
              <a:t>’) helped </a:t>
            </a:r>
            <a:r>
              <a:rPr lang="en-US" sz="2000" dirty="0">
                <a:solidFill>
                  <a:srgbClr val="1C1C1C"/>
                </a:solidFill>
                <a:cs typeface="Arial" panose="020B0604020202020204" pitchFamily="34" charset="0"/>
              </a:rPr>
              <a:t>address many common barriers that micro, small and medium-sized enterprises (MSMEs) – which most women-owned companies are – face, including very large contracts, lack of access to information, limited skills and time to prepare bids and cumbersome bureaucracy.</a:t>
            </a:r>
          </a:p>
          <a:p>
            <a:pPr marL="457200" indent="-457200">
              <a:buClr>
                <a:srgbClr val="698667"/>
              </a:buClr>
              <a:buFont typeface="Wingdings" panose="05000000000000000000" pitchFamily="2" charset="2"/>
              <a:buChar char="§"/>
            </a:pPr>
            <a:r>
              <a:rPr lang="en-US" sz="2000" dirty="0">
                <a:solidFill>
                  <a:srgbClr val="1C1C1C"/>
                </a:solidFill>
                <a:cs typeface="Arial" panose="020B0604020202020204" pitchFamily="34" charset="0"/>
              </a:rPr>
              <a:t>Since 2015, women providers </a:t>
            </a:r>
            <a:r>
              <a:rPr lang="en-US" sz="2000" b="1" dirty="0">
                <a:solidFill>
                  <a:srgbClr val="1C1C1C"/>
                </a:solidFill>
                <a:cs typeface="Arial" panose="020B0604020202020204" pitchFamily="34" charset="0"/>
              </a:rPr>
              <a:t>were trained on how to do business with the state</a:t>
            </a:r>
            <a:r>
              <a:rPr lang="en-US" sz="2000" dirty="0">
                <a:solidFill>
                  <a:srgbClr val="1C1C1C"/>
                </a:solidFill>
                <a:cs typeface="Arial" panose="020B0604020202020204" pitchFamily="34" charset="0"/>
              </a:rPr>
              <a:t>, on ethics and transparency.</a:t>
            </a:r>
          </a:p>
          <a:p>
            <a:pPr marL="457200" indent="-457200">
              <a:buClr>
                <a:srgbClr val="698667"/>
              </a:buClr>
              <a:buFont typeface="Wingdings" panose="05000000000000000000" pitchFamily="2" charset="2"/>
              <a:buChar char="§"/>
            </a:pPr>
            <a:r>
              <a:rPr lang="en-US" sz="2000" dirty="0">
                <a:solidFill>
                  <a:srgbClr val="1C1C1C"/>
                </a:solidFill>
                <a:cs typeface="Arial" panose="020B0604020202020204" pitchFamily="34" charset="0"/>
              </a:rPr>
              <a:t>A </a:t>
            </a:r>
            <a:r>
              <a:rPr lang="en-US" sz="2000" b="1" dirty="0">
                <a:solidFill>
                  <a:srgbClr val="1C1C1C"/>
                </a:solidFill>
                <a:cs typeface="Arial" panose="020B0604020202020204" pitchFamily="34" charset="0"/>
              </a:rPr>
              <a:t>certification system </a:t>
            </a:r>
            <a:r>
              <a:rPr lang="en-US" sz="2000" dirty="0">
                <a:solidFill>
                  <a:srgbClr val="1C1C1C"/>
                </a:solidFill>
                <a:cs typeface="Arial" panose="020B0604020202020204" pitchFamily="34" charset="0"/>
              </a:rPr>
              <a:t>‘</a:t>
            </a:r>
            <a:r>
              <a:rPr lang="en-US" sz="2000" dirty="0" err="1">
                <a:solidFill>
                  <a:srgbClr val="1C1C1C"/>
                </a:solidFill>
                <a:cs typeface="Arial" panose="020B0604020202020204" pitchFamily="34" charset="0"/>
              </a:rPr>
              <a:t>Sello</a:t>
            </a:r>
            <a:r>
              <a:rPr lang="en-US" sz="2000" dirty="0">
                <a:solidFill>
                  <a:srgbClr val="1C1C1C"/>
                </a:solidFill>
                <a:cs typeface="Arial" panose="020B0604020202020204" pitchFamily="34" charset="0"/>
              </a:rPr>
              <a:t> </a:t>
            </a:r>
            <a:r>
              <a:rPr lang="en-US" sz="2000" dirty="0" err="1">
                <a:solidFill>
                  <a:srgbClr val="1C1C1C"/>
                </a:solidFill>
                <a:cs typeface="Arial" panose="020B0604020202020204" pitchFamily="34" charset="0"/>
              </a:rPr>
              <a:t>Empresa</a:t>
            </a:r>
            <a:r>
              <a:rPr lang="en-US" sz="2000" dirty="0">
                <a:solidFill>
                  <a:srgbClr val="1C1C1C"/>
                </a:solidFill>
                <a:cs typeface="Arial" panose="020B0604020202020204" pitchFamily="34" charset="0"/>
              </a:rPr>
              <a:t> </a:t>
            </a:r>
            <a:r>
              <a:rPr lang="en-US" sz="2000" dirty="0" err="1">
                <a:solidFill>
                  <a:srgbClr val="1C1C1C"/>
                </a:solidFill>
                <a:cs typeface="Arial" panose="020B0604020202020204" pitchFamily="34" charset="0"/>
              </a:rPr>
              <a:t>Mujer</a:t>
            </a:r>
            <a:r>
              <a:rPr lang="en-US" sz="2000" dirty="0">
                <a:solidFill>
                  <a:srgbClr val="1C1C1C"/>
                </a:solidFill>
                <a:cs typeface="Arial" panose="020B0604020202020204" pitchFamily="34" charset="0"/>
              </a:rPr>
              <a:t>’ (Women Supplier Certification) where enterprises are certified and registered in the civil registry as “female enterprises”. </a:t>
            </a:r>
          </a:p>
          <a:p>
            <a:pPr>
              <a:buClr>
                <a:srgbClr val="698667"/>
              </a:buClr>
            </a:pPr>
            <a:endParaRPr lang="en-US" sz="2000" dirty="0">
              <a:solidFill>
                <a:srgbClr val="1C1C1C"/>
              </a:solidFill>
              <a:cs typeface="Arial" panose="020B0604020202020204" pitchFamily="34" charset="0"/>
            </a:endParaRPr>
          </a:p>
          <a:p>
            <a:r>
              <a:rPr lang="en-US" sz="2000" b="1" dirty="0">
                <a:solidFill>
                  <a:srgbClr val="1C1C1C"/>
                </a:solidFill>
                <a:cs typeface="Arial" panose="020B0604020202020204" pitchFamily="34" charset="0"/>
              </a:rPr>
              <a:t>RESULTS</a:t>
            </a:r>
          </a:p>
          <a:p>
            <a:r>
              <a:rPr lang="en-US" sz="2000" b="1" dirty="0">
                <a:solidFill>
                  <a:srgbClr val="1C1C1C"/>
                </a:solidFill>
                <a:cs typeface="Arial" panose="020B0604020202020204" pitchFamily="34" charset="0"/>
              </a:rPr>
              <a:t>Increase in number of women-owned businesses in PP (approx. 45% of transactions). </a:t>
            </a:r>
            <a:r>
              <a:rPr lang="en-US" sz="2000" dirty="0">
                <a:solidFill>
                  <a:srgbClr val="1C1C1C"/>
                </a:solidFill>
                <a:cs typeface="Arial" panose="020B0604020202020204" pitchFamily="34" charset="0"/>
              </a:rPr>
              <a:t>Many of them are from rural areas and 64% are from the family’s main wage earner </a:t>
            </a:r>
            <a:r>
              <a:rPr lang="en-US" sz="1600" dirty="0">
                <a:solidFill>
                  <a:srgbClr val="1C1C1C"/>
                </a:solidFill>
                <a:cs typeface="Arial" panose="020B0604020202020204" pitchFamily="34" charset="0"/>
              </a:rPr>
              <a:t>(OECD,2021). </a:t>
            </a:r>
            <a:endParaRPr lang="en-US" sz="2000" dirty="0">
              <a:solidFill>
                <a:srgbClr val="1C1C1C"/>
              </a:solidFill>
              <a:cs typeface="Arial" panose="020B0604020202020204" pitchFamily="34" charset="0"/>
            </a:endParaRPr>
          </a:p>
        </p:txBody>
      </p:sp>
    </p:spTree>
    <p:extLst>
      <p:ext uri="{BB962C8B-B14F-4D97-AF65-F5344CB8AC3E}">
        <p14:creationId xmlns:p14="http://schemas.microsoft.com/office/powerpoint/2010/main" val="2568162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92B9388-7DB8-47FE-B619-BA1FF338BC58}"/>
              </a:ext>
            </a:extLst>
          </p:cNvPr>
          <p:cNvSpPr txBox="1"/>
          <p:nvPr/>
        </p:nvSpPr>
        <p:spPr>
          <a:xfrm>
            <a:off x="973357" y="474576"/>
            <a:ext cx="10893877" cy="584775"/>
          </a:xfrm>
          <a:prstGeom prst="rect">
            <a:avLst/>
          </a:prstGeom>
          <a:noFill/>
        </p:spPr>
        <p:txBody>
          <a:bodyPr wrap="square" rtlCol="0">
            <a:spAutoFit/>
          </a:bodyPr>
          <a:lstStyle/>
          <a:p>
            <a:pPr defTabSz="913989"/>
            <a:r>
              <a:rPr lang="en-US" sz="3200" b="1" spc="-50" dirty="0">
                <a:solidFill>
                  <a:schemeClr val="tx1">
                    <a:lumMod val="75000"/>
                    <a:lumOff val="25000"/>
                  </a:schemeClr>
                </a:solidFill>
                <a:ea typeface="+mj-ea"/>
                <a:cs typeface="+mj-cs"/>
              </a:rPr>
              <a:t>ALBANIA: Cost effective public contracts are those women-led</a:t>
            </a:r>
          </a:p>
        </p:txBody>
      </p:sp>
      <p:pic>
        <p:nvPicPr>
          <p:cNvPr id="8" name="Picture 2" descr="https://miro.medium.com/max/947/0*Uu16K0L5KoTBJhxR.">
            <a:extLst>
              <a:ext uri="{FF2B5EF4-FFF2-40B4-BE49-F238E27FC236}">
                <a16:creationId xmlns:a16="http://schemas.microsoft.com/office/drawing/2014/main" id="{43AF28D9-BC4E-4BFA-BAF5-6D8083E16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28" y="1625054"/>
            <a:ext cx="6524055" cy="506676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31FCF6A-D8DF-41F6-802B-917911D9FB17}"/>
              </a:ext>
            </a:extLst>
          </p:cNvPr>
          <p:cNvSpPr txBox="1"/>
          <p:nvPr/>
        </p:nvSpPr>
        <p:spPr>
          <a:xfrm>
            <a:off x="6688183" y="1626676"/>
            <a:ext cx="5211660" cy="4708981"/>
          </a:xfrm>
          <a:prstGeom prst="rect">
            <a:avLst/>
          </a:prstGeom>
          <a:noFill/>
        </p:spPr>
        <p:txBody>
          <a:bodyPr wrap="square">
            <a:spAutoFit/>
          </a:bodyPr>
          <a:lstStyle/>
          <a:p>
            <a:pPr marL="571500" indent="-571500">
              <a:buClr>
                <a:srgbClr val="A4B8A2"/>
              </a:buClr>
              <a:buFont typeface="Wingdings" panose="05000000000000000000" pitchFamily="2" charset="2"/>
              <a:buChar char="§"/>
            </a:pPr>
            <a:r>
              <a:rPr lang="en-US" sz="2000" dirty="0">
                <a:cs typeface="Arial" panose="020B0604020202020204" pitchFamily="34" charset="0"/>
              </a:rPr>
              <a:t>In Albania, 26.8% of businesses are owned by women.</a:t>
            </a:r>
          </a:p>
          <a:p>
            <a:pPr marL="571500" indent="-571500">
              <a:buClr>
                <a:srgbClr val="A4B8A2"/>
              </a:buClr>
              <a:buFont typeface="Wingdings" panose="05000000000000000000" pitchFamily="2" charset="2"/>
              <a:buChar char="§"/>
            </a:pPr>
            <a:r>
              <a:rPr lang="en-US" sz="2000" b="1" dirty="0">
                <a:cs typeface="Arial" panose="020B0604020202020204" pitchFamily="34" charset="0"/>
              </a:rPr>
              <a:t>BUT</a:t>
            </a:r>
            <a:r>
              <a:rPr lang="en-US" sz="2000" dirty="0">
                <a:cs typeface="Arial" panose="020B0604020202020204" pitchFamily="34" charset="0"/>
              </a:rPr>
              <a:t> women’s companies account for a small fraction of the suppliers contracted by local governments.</a:t>
            </a:r>
          </a:p>
          <a:p>
            <a:pPr marL="571500" indent="-571500">
              <a:buClr>
                <a:srgbClr val="A4B8A2"/>
              </a:buClr>
              <a:buFont typeface="Wingdings" panose="05000000000000000000" pitchFamily="2" charset="2"/>
              <a:buChar char="§"/>
            </a:pPr>
            <a:r>
              <a:rPr lang="en-US" sz="2000" b="1" dirty="0">
                <a:cs typeface="Arial" panose="020B0604020202020204" pitchFamily="34" charset="0"/>
              </a:rPr>
              <a:t>Women-owned businesses in Albania receive 5% of municipal contracts</a:t>
            </a:r>
            <a:r>
              <a:rPr lang="en-US" sz="2000" dirty="0">
                <a:cs typeface="Arial" panose="020B0604020202020204" pitchFamily="34" charset="0"/>
              </a:rPr>
              <a:t>, which accounts for only 3.2% of total municipal procurement.</a:t>
            </a:r>
          </a:p>
          <a:p>
            <a:pPr marL="285750" indent="-285750">
              <a:buClr>
                <a:srgbClr val="A4B8A2"/>
              </a:buClr>
              <a:buFont typeface="Wingdings" panose="05000000000000000000" pitchFamily="2" charset="2"/>
              <a:buChar char="§"/>
            </a:pPr>
            <a:endParaRPr lang="en-US" sz="2000" dirty="0">
              <a:cs typeface="Arial" panose="020B0604020202020204" pitchFamily="34" charset="0"/>
            </a:endParaRPr>
          </a:p>
          <a:p>
            <a:pPr marL="571500" indent="-571500">
              <a:buClr>
                <a:srgbClr val="A4B8A2"/>
              </a:buClr>
              <a:buFont typeface="Wingdings" panose="05000000000000000000" pitchFamily="2" charset="2"/>
              <a:buChar char="§"/>
            </a:pPr>
            <a:r>
              <a:rPr lang="en-US" sz="2000" dirty="0">
                <a:cs typeface="Arial" panose="020B0604020202020204" pitchFamily="34" charset="0"/>
              </a:rPr>
              <a:t>Through the </a:t>
            </a:r>
            <a:r>
              <a:rPr lang="en-US" sz="2000" b="1" dirty="0">
                <a:cs typeface="Arial" panose="020B0604020202020204" pitchFamily="34" charset="0"/>
              </a:rPr>
              <a:t>Open Procurement Portal</a:t>
            </a:r>
            <a:r>
              <a:rPr lang="en-US" sz="2000" dirty="0">
                <a:cs typeface="Arial" panose="020B0604020202020204" pitchFamily="34" charset="0"/>
              </a:rPr>
              <a:t>, a total of 136 women-run companies were awarded contracts over 1&amp;1/2 year period (101 fully owned by women, 35 co-owned with men).</a:t>
            </a:r>
          </a:p>
        </p:txBody>
      </p:sp>
      <p:pic>
        <p:nvPicPr>
          <p:cNvPr id="14" name="Picture 13">
            <a:extLst>
              <a:ext uri="{FF2B5EF4-FFF2-40B4-BE49-F238E27FC236}">
                <a16:creationId xmlns:a16="http://schemas.microsoft.com/office/drawing/2014/main" id="{8388BDBB-30EE-4510-A9CA-5B5521A42D89}"/>
              </a:ext>
            </a:extLst>
          </p:cNvPr>
          <p:cNvPicPr>
            <a:picLocks noChangeAspect="1"/>
          </p:cNvPicPr>
          <p:nvPr/>
        </p:nvPicPr>
        <p:blipFill>
          <a:blip r:embed="rId4"/>
          <a:stretch>
            <a:fillRect/>
          </a:stretch>
        </p:blipFill>
        <p:spPr>
          <a:xfrm>
            <a:off x="346359" y="1107965"/>
            <a:ext cx="852245" cy="567131"/>
          </a:xfrm>
          <a:prstGeom prst="rect">
            <a:avLst/>
          </a:prstGeom>
        </p:spPr>
      </p:pic>
      <p:sp>
        <p:nvSpPr>
          <p:cNvPr id="3" name="Oval 2">
            <a:extLst>
              <a:ext uri="{FF2B5EF4-FFF2-40B4-BE49-F238E27FC236}">
                <a16:creationId xmlns:a16="http://schemas.microsoft.com/office/drawing/2014/main" id="{F241E32E-919C-48E5-AAC8-30549BE0EA6D}"/>
              </a:ext>
            </a:extLst>
          </p:cNvPr>
          <p:cNvSpPr/>
          <p:nvPr/>
        </p:nvSpPr>
        <p:spPr>
          <a:xfrm>
            <a:off x="2533136" y="1791235"/>
            <a:ext cx="1841156" cy="506676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F83F6E3-2424-4C21-8AD8-47084E0A632F}"/>
              </a:ext>
            </a:extLst>
          </p:cNvPr>
          <p:cNvSpPr/>
          <p:nvPr/>
        </p:nvSpPr>
        <p:spPr>
          <a:xfrm>
            <a:off x="0" y="1675096"/>
            <a:ext cx="6688183" cy="5167016"/>
          </a:xfrm>
          <a:prstGeom prst="rect">
            <a:avLst/>
          </a:prstGeom>
          <a:solidFill>
            <a:schemeClr val="tx2">
              <a:lumMod val="75000"/>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8622957"/>
      </p:ext>
    </p:extLst>
  </p:cSld>
  <p:clrMapOvr>
    <a:masterClrMapping/>
  </p:clrMapOvr>
</p:sld>
</file>

<file path=ppt/theme/theme1.xml><?xml version="1.0" encoding="utf-8"?>
<a:theme xmlns:a="http://schemas.openxmlformats.org/drawingml/2006/main" name="RetrospectVTI">
  <a:themeElements>
    <a:clrScheme name="PP reform">
      <a:dk1>
        <a:srgbClr val="000000"/>
      </a:dk1>
      <a:lt1>
        <a:sysClr val="window" lastClr="FFFFFF"/>
      </a:lt1>
      <a:dk2>
        <a:srgbClr val="698667"/>
      </a:dk2>
      <a:lt2>
        <a:srgbClr val="C3C3C3"/>
      </a:lt2>
      <a:accent1>
        <a:srgbClr val="698667"/>
      </a:accent1>
      <a:accent2>
        <a:srgbClr val="465945"/>
      </a:accent2>
      <a:accent3>
        <a:srgbClr val="865640"/>
      </a:accent3>
      <a:accent4>
        <a:srgbClr val="9B8357"/>
      </a:accent4>
      <a:accent5>
        <a:srgbClr val="C2BC80"/>
      </a:accent5>
      <a:accent6>
        <a:srgbClr val="94A088"/>
      </a:accent6>
      <a:hlink>
        <a:srgbClr val="465945"/>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lassic Company All Hands_Win32_MS v3" id="{1F352A5D-0EBE-49A2-9FF7-DEF81AB6F3C6}" vid="{D35781EA-2188-4D84-8966-791644CE13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3.xml><?xml version="1.0" encoding="utf-8"?>
<ds:datastoreItem xmlns:ds="http://schemas.openxmlformats.org/officeDocument/2006/customXml" ds:itemID="{A4E879E6-8FFE-4154-8F2A-F7518B89B376}">
  <ds:schemaRefs>
    <ds:schemaRef ds:uri="http://purl.org/dc/elements/1.1/"/>
    <ds:schemaRef ds:uri="http://schemas.microsoft.com/office/2006/metadata/properties"/>
    <ds:schemaRef ds:uri="http://schemas.microsoft.com/office/2006/documentManagement/types"/>
    <ds:schemaRef ds:uri="16c05727-aa75-4e4a-9b5f-8a80a1165891"/>
    <ds:schemaRef ds:uri="http://www.w3.org/XML/1998/namespace"/>
    <ds:schemaRef ds:uri="http://schemas.microsoft.com/office/infopath/2007/PartnerControls"/>
    <ds:schemaRef ds:uri="http://purl.org/dc/dcmitype/"/>
    <ds:schemaRef ds:uri="http://schemas.openxmlformats.org/package/2006/metadata/core-properties"/>
    <ds:schemaRef ds:uri="71af3243-3dd4-4a8d-8c0d-dd76da1f02a5"/>
    <ds:schemaRef ds:uri="http://purl.org/dc/terms/"/>
  </ds:schemaRefs>
</ds:datastoreItem>
</file>

<file path=docProps/app.xml><?xml version="1.0" encoding="utf-8"?>
<Properties xmlns="http://schemas.openxmlformats.org/officeDocument/2006/extended-properties" xmlns:vt="http://schemas.openxmlformats.org/officeDocument/2006/docPropsVTypes">
  <Template>Classic company all hands presentation</Template>
  <TotalTime>0</TotalTime>
  <Words>4284</Words>
  <Application>Microsoft Office PowerPoint</Application>
  <PresentationFormat>Widescreen</PresentationFormat>
  <Paragraphs>326</Paragraphs>
  <Slides>27</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Andes</vt:lpstr>
      <vt:lpstr>Arial</vt:lpstr>
      <vt:lpstr>ArialMT</vt:lpstr>
      <vt:lpstr>Calibri</vt:lpstr>
      <vt:lpstr>Calibri Light</vt:lpstr>
      <vt:lpstr>Lato Regular</vt:lpstr>
      <vt:lpstr>Times New Roman</vt:lpstr>
      <vt:lpstr>Wingdings</vt:lpstr>
      <vt:lpstr>RetrospectVTI</vt:lpstr>
      <vt:lpstr>Gender Analysis of  Public Procurement Law 244 / 2021</vt:lpstr>
      <vt:lpstr>I.  Why is Procurement Reform Key to the Economy and Society?</vt:lpstr>
      <vt:lpstr>Governments are powerful change makers because they are the largest buyers in an economy </vt:lpstr>
      <vt:lpstr>PowerPoint Presentation</vt:lpstr>
      <vt:lpstr>57% of OECD countries have a framework for gender &amp; PP</vt:lpstr>
      <vt:lpstr>An opportunity for inclusive growth and sustainability</vt:lpstr>
      <vt:lpstr>PowerPoint Presentation</vt:lpstr>
      <vt:lpstr>PowerPoint Presentation</vt:lpstr>
      <vt:lpstr>PowerPoint Presentation</vt:lpstr>
      <vt:lpstr>PowerPoint Presentation</vt:lpstr>
      <vt:lpstr>II.  Law no. 244/2021: An opportunity towards gender equality</vt:lpstr>
      <vt:lpstr>A modern procurement law in line with intern’l standards</vt:lpstr>
      <vt:lpstr>Gender analysis of Law 244/2021</vt:lpstr>
      <vt:lpstr>Enhanced framework for competition</vt:lpstr>
      <vt:lpstr>Sustainability is a key guiding principle </vt:lpstr>
      <vt:lpstr>Articles’ analysis</vt:lpstr>
      <vt:lpstr>Articles’ analysis</vt:lpstr>
      <vt:lpstr>Articles’ analysis</vt:lpstr>
      <vt:lpstr>Articles’ analysis</vt:lpstr>
      <vt:lpstr>Articles’ analysis</vt:lpstr>
      <vt:lpstr>Articles’ analysis</vt:lpstr>
      <vt:lpstr>Articles’ analysis</vt:lpstr>
      <vt:lpstr>Articles’ analysis</vt:lpstr>
      <vt:lpstr>Articles’ analysis: Public Procurement Authority</vt:lpstr>
      <vt:lpstr>Main actions to be undertaken</vt:lpstr>
      <vt:lpstr>Main actions to be undertaken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2021-04-21T07:17:11Z</dcterms:created>
  <dcterms:modified xsi:type="dcterms:W3CDTF">2022-01-24T13:58:21Z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